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notesSlides/notesSlide48.xml" ContentType="application/vnd.openxmlformats-officedocument.presentationml.notesSlide+xml"/>
  <Override PartName="/ppt/tags/tag49.xml" ContentType="application/vnd.openxmlformats-officedocument.presentationml.tags+xml"/>
  <Override PartName="/ppt/notesSlides/notesSlide49.xml" ContentType="application/vnd.openxmlformats-officedocument.presentationml.notesSlide+xml"/>
  <Override PartName="/ppt/tags/tag50.xml" ContentType="application/vnd.openxmlformats-officedocument.presentationml.tags+xml"/>
  <Override PartName="/ppt/notesSlides/notesSlide50.xml" ContentType="application/vnd.openxmlformats-officedocument.presentationml.notesSlide+xml"/>
  <Override PartName="/ppt/tags/tag51.xml" ContentType="application/vnd.openxmlformats-officedocument.presentationml.tags+xml"/>
  <Override PartName="/ppt/notesSlides/notesSlide51.xml" ContentType="application/vnd.openxmlformats-officedocument.presentationml.notesSlide+xml"/>
  <Override PartName="/ppt/tags/tag52.xml" ContentType="application/vnd.openxmlformats-officedocument.presentationml.tags+xml"/>
  <Override PartName="/ppt/notesSlides/notesSlide52.xml" ContentType="application/vnd.openxmlformats-officedocument.presentationml.notesSlide+xml"/>
  <Override PartName="/ppt/tags/tag53.xml" ContentType="application/vnd.openxmlformats-officedocument.presentationml.tags+xml"/>
  <Override PartName="/ppt/notesSlides/notesSlide53.xml" ContentType="application/vnd.openxmlformats-officedocument.presentationml.notesSlide+xml"/>
  <Override PartName="/ppt/tags/tag54.xml" ContentType="application/vnd.openxmlformats-officedocument.presentationml.tags+xml"/>
  <Override PartName="/ppt/notesSlides/notesSlide54.xml" ContentType="application/vnd.openxmlformats-officedocument.presentationml.notesSlide+xml"/>
  <Override PartName="/ppt/tags/tag55.xml" ContentType="application/vnd.openxmlformats-officedocument.presentationml.tags+xml"/>
  <Override PartName="/ppt/notesSlides/notesSlide55.xml" ContentType="application/vnd.openxmlformats-officedocument.presentationml.notesSlide+xml"/>
  <Override PartName="/ppt/tags/tag56.xml" ContentType="application/vnd.openxmlformats-officedocument.presentationml.tags+xml"/>
  <Override PartName="/ppt/notesSlides/notesSlide56.xml" ContentType="application/vnd.openxmlformats-officedocument.presentationml.notesSlide+xml"/>
  <Override PartName="/ppt/tags/tag57.xml" ContentType="application/vnd.openxmlformats-officedocument.presentationml.tags+xml"/>
  <Override PartName="/ppt/notesSlides/notesSlide57.xml" ContentType="application/vnd.openxmlformats-officedocument.presentationml.notesSlide+xml"/>
  <Override PartName="/ppt/tags/tag58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33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434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AB4"/>
    <a:srgbClr val="B20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66710" autoAdjust="0"/>
  </p:normalViewPr>
  <p:slideViewPr>
    <p:cSldViewPr snapToGrid="0">
      <p:cViewPr varScale="1">
        <p:scale>
          <a:sx n="71" d="100"/>
          <a:sy n="71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7248-550C-4A1E-9E77-EAA7BD475D8E}" type="datetimeFigureOut">
              <a:rPr lang="es-AR" smtClean="0"/>
              <a:t>25/3/2024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8C7C-441B-419D-A3A2-36DB33C1D6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041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068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Hagamos un plan para el experimento: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5795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Es muy importante que los participantes hagan propios y naturales estos tres pasos al planear un experimento: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9420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="1" baseline="0" dirty="0"/>
              <a:t>¿Qué vamos a medir?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De acuerdo a esto, elegir los sensores que deben estar activos y </a:t>
            </a:r>
            <a:r>
              <a:rPr lang="es-AR" b="1" baseline="0" dirty="0"/>
              <a:t>desactivar a todos los demás.</a:t>
            </a:r>
            <a:endParaRPr lang="es-AR" baseline="0" dirty="0"/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673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="1" baseline="0" dirty="0"/>
              <a:t>¿Cada cuánto vamos a tomar una medición?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Cada sensor tiene una velocidad máxima de adquisición. Si se solicita una velocidad mayor a la posible, el sistema no la aceptará.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baseline="0" dirty="0"/>
          </a:p>
          <a:p>
            <a:r>
              <a:rPr lang="es-AR" b="1" baseline="0" dirty="0"/>
              <a:t>¿Cuántas mediciones vamos a tomar antes de dar por terminado el experimento?</a:t>
            </a:r>
          </a:p>
          <a:p>
            <a:endParaRPr lang="es-AR" baseline="0" dirty="0"/>
          </a:p>
          <a:p>
            <a:r>
              <a:rPr lang="es-AR" baseline="0" dirty="0"/>
              <a:t>El usuario debería calcular cuántas muestras precisará tomar de acuerdo a la velocidad de adquisición elegida y la duración que espera para el experimento.</a:t>
            </a:r>
          </a:p>
          <a:p>
            <a:endParaRPr lang="es-AR" baseline="0" dirty="0"/>
          </a:p>
          <a:p>
            <a:r>
              <a:rPr lang="es-AR" baseline="0" dirty="0"/>
              <a:t>Se puede elegir un número superior al necesario e interrumpir la toma de datos </a:t>
            </a:r>
            <a:r>
              <a:rPr lang="es-AR" baseline="0" dirty="0" err="1"/>
              <a:t>manualemente</a:t>
            </a:r>
            <a:r>
              <a:rPr lang="es-AR" baseline="0" dirty="0"/>
              <a:t>.</a:t>
            </a:r>
          </a:p>
          <a:p>
            <a:endParaRPr lang="es-AR" b="0" baseline="0" dirty="0"/>
          </a:p>
          <a:p>
            <a:r>
              <a:rPr lang="es-AR" b="1" baseline="0" dirty="0"/>
              <a:t>Pero </a:t>
            </a:r>
            <a:r>
              <a:rPr lang="es-AR" b="0" baseline="0" dirty="0"/>
              <a:t>el Labdisc no comenzará a grabar si cree que su memoria libre no alcanzará para cumplir con lo programado.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879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Para salir de esta ventana, toque en cualquier lugar externo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0735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Es importante que los participantes reconozcan al sensor de humedad y no lo confundan con el micrófono.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308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Arranque el experimento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453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Detenga el experimento antes de que él termine por sí mismo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36375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Cambie la grilla de fondo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807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Agregando etiquetas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19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6901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En nuestra experiencia, en este punto algunos participantes comienzan a confundir los nombres de dispositivos y aplicaciones.</a:t>
            </a:r>
          </a:p>
          <a:p>
            <a:endParaRPr lang="es-AR" dirty="0"/>
          </a:p>
          <a:p>
            <a:r>
              <a:rPr lang="es-AR" dirty="0"/>
              <a:t>Es importante detenerse en este punto y ayudarles a categorizar los términos.</a:t>
            </a:r>
          </a:p>
          <a:p>
            <a:endParaRPr lang="es-AR" dirty="0"/>
          </a:p>
          <a:p>
            <a:r>
              <a:rPr lang="es-AR" dirty="0"/>
              <a:t>Esta diapositiva aparece también el principio de la experiencia sobre la Ley de Boyle con Globilab bajo Windows</a:t>
            </a:r>
          </a:p>
          <a:p>
            <a:endParaRPr lang="es-AR" dirty="0"/>
          </a:p>
          <a:p>
            <a:r>
              <a:rPr lang="es-AR" dirty="0"/>
              <a:t>La aplicación Globilab para Android está disponible solamente en Inglés. Su contraparte para Windows es multilingüe e incluye al Castellano.</a:t>
            </a:r>
          </a:p>
          <a:p>
            <a:endParaRPr lang="es-AR" dirty="0"/>
          </a:p>
          <a:p>
            <a:r>
              <a:rPr lang="es-AR" dirty="0"/>
              <a:t>Si bien en Argentina se utilizará de manera oficial fundamentalmente la versión Windows de Globilab, creemos que es importante aprovechar la oportunidad Globilab para Android ofrece para hacer que </a:t>
            </a:r>
            <a:r>
              <a:rPr lang="es-AR" b="1" dirty="0"/>
              <a:t>nuestras actividades experimentales se desarrollen en los omnipresentes teléfonos celulares y no compitiendo con ellos</a:t>
            </a:r>
            <a:r>
              <a:rPr lang="es-AR" dirty="0"/>
              <a:t>. Por eso incluimos esta sección </a:t>
            </a:r>
            <a:r>
              <a:rPr lang="es-AR" dirty="0">
                <a:sym typeface="Wingdings" panose="05000000000000000000" pitchFamily="2" charset="2"/>
              </a:rPr>
              <a:t></a:t>
            </a:r>
          </a:p>
          <a:p>
            <a:endParaRPr lang="es-AR" dirty="0">
              <a:sym typeface="Wingdings" panose="05000000000000000000" pitchFamily="2" charset="2"/>
            </a:endParaRPr>
          </a:p>
          <a:p>
            <a:r>
              <a:rPr lang="es-AR" dirty="0">
                <a:sym typeface="Wingdings" panose="05000000000000000000" pitchFamily="2" charset="2"/>
              </a:rPr>
              <a:t>Otra ventaja importante de la mayoría de contar con la opción de Android es que estos dispositivos son más portátiles, más estables y más difíciles de olvidar en casa  que sus contrapartidas en versión Net o Notebook</a:t>
            </a:r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8901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Editando etiquetas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01855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21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13359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Marcando un punto de interés: el mínimo, la humedad relativa del ambiente antes de recibir el aliento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3586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Marcando otro punto de interés: el máximo, la humedad relativa al cabo de la </a:t>
            </a:r>
            <a:r>
              <a:rPr lang="es-AR" dirty="0" err="1"/>
              <a:t>exalación</a:t>
            </a:r>
            <a:endParaRPr lang="es-AR" dirty="0"/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51906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Moviendo las etiquetas a un lugar más cómodo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0020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Moviendo las etiquetas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0730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Moviendo las etiquetas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61950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Agregando una foto a la etiqueta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9809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/>
              <a:t>Adding a picture to the label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0083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Agregando una foto a la etiqueta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29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45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Video del popular canal </a:t>
            </a:r>
            <a:r>
              <a:rPr lang="es-AR" dirty="0" err="1"/>
              <a:t>SciShow</a:t>
            </a:r>
            <a:r>
              <a:rPr lang="es-AR" dirty="0"/>
              <a:t> (por ahora sólo está en inglés):</a:t>
            </a:r>
          </a:p>
          <a:p>
            <a:r>
              <a:rPr lang="es-AR" dirty="0"/>
              <a:t>https://youtu.be/VJKwMT1uz-c</a:t>
            </a:r>
          </a:p>
          <a:p>
            <a:endParaRPr lang="es-AR" dirty="0"/>
          </a:p>
          <a:p>
            <a:r>
              <a:rPr lang="es-AR" dirty="0"/>
              <a:t>El objetivo de este clip es introducir la actividad que sigue con una vista motivante del tema.</a:t>
            </a:r>
          </a:p>
          <a:p>
            <a:endParaRPr lang="es-AR" dirty="0"/>
          </a:p>
          <a:p>
            <a:r>
              <a:rPr lang="es-AR" dirty="0"/>
              <a:t>Si no está seguro de contar con una buena conexión de internet, baje previamente una copia de este video (y después bórrelo)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8784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0078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puntos y líneas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3929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puntos y líneas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41048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color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94875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Cambiando las propiedades del trazo: color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9335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Una recapitulación pedagógica es muy importante en este momento para impedir que la atención de los participantes quede retenida por los aspectos técnicos del Globilab.</a:t>
            </a:r>
          </a:p>
          <a:p>
            <a:endParaRPr lang="es-AR" dirty="0"/>
          </a:p>
          <a:p>
            <a:r>
              <a:rPr lang="es-AR" dirty="0"/>
              <a:t>Deben recordar en todo momento que el objetivo central del Labdisc es el aprendizaje de las ciencias.</a:t>
            </a:r>
          </a:p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1507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Esta unidad debe abordarse solo después de que los participantes hayan trabajado ya con el Globilab y medido la humedad relativa ambiente.</a:t>
            </a:r>
          </a:p>
          <a:p>
            <a:endParaRPr lang="es-AR" dirty="0"/>
          </a:p>
          <a:p>
            <a:r>
              <a:rPr lang="es-AR" dirty="0"/>
              <a:t>El objetivo aquí es hacer un recorrido por lo que se requiere para trabajar cómodamente con Globilab bajo Android.</a:t>
            </a:r>
          </a:p>
          <a:p>
            <a:endParaRPr lang="es-AR" dirty="0"/>
          </a:p>
          <a:p>
            <a:r>
              <a:rPr lang="es-AR" dirty="0"/>
              <a:t>Es importante pedir a los participantes que abran el folleto “</a:t>
            </a:r>
            <a:r>
              <a:rPr lang="es-AR" dirty="0" err="1"/>
              <a:t>Getting</a:t>
            </a:r>
            <a:r>
              <a:rPr lang="es-AR" dirty="0"/>
              <a:t>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know</a:t>
            </a:r>
            <a:r>
              <a:rPr lang="es-AR" dirty="0"/>
              <a:t>” y encuentren allí lo que se muestra en pantalla, lo que debería hacer que se sientan cómodos al usarlo por su cuenta en el futuro. </a:t>
            </a:r>
          </a:p>
          <a:p>
            <a:endParaRPr lang="es-AR" baseline="0" dirty="0"/>
          </a:p>
          <a:p>
            <a:r>
              <a:rPr lang="es-AR" baseline="0" dirty="0"/>
              <a:t>Este manual se puede bajar desde http://www.globisens.net/sites/default/files/docs/guides/Getting%20Started/Getting_to_Know_The_Labdisc_Android.pdf</a:t>
            </a:r>
          </a:p>
          <a:p>
            <a:endParaRPr lang="es-AR" baseline="0" dirty="0"/>
          </a:p>
          <a:p>
            <a:r>
              <a:rPr lang="es-AR" baseline="0" dirty="0"/>
              <a:t>Es muy importante ir paso a pasa y pedir a los participantes que practiquen con el equipo y el software a medida que se desarrolle la presentación (de otra manera se va a aburrir).</a:t>
            </a:r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81989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17650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3436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39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13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0829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612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603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Las planillas se ven o editan usando la aplicación nativa que tenga el dispositivo Android. Si no está instalada de antes, aparecerá un mensaje y  solicitud como esta en pantalla. Habrá que ir a Google Play y bajar la que más convenga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44716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05585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1739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41327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909127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466291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6872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49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2544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Haga notar a los participantes que hay 2 barras de herramientas, pero no describa el uso de cada una de sus entradas aún.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11625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50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85956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918538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8235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33058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403543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020648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En la versión Android, actualmente la guía solo está disponible en Inglés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28736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958450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58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4430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Conecte el Labdisc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425DF8-8206-489B-8B73-F93D9815DB61}" type="slidenum">
              <a:rPr lang="es-AR" smtClean="0"/>
              <a:pPr>
                <a:defRPr/>
              </a:pPr>
              <a:t>6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4659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586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Busque el  Labdisc al que se quiere conectar.</a:t>
            </a:r>
          </a:p>
          <a:p>
            <a:endParaRPr lang="es-AR" dirty="0"/>
          </a:p>
          <a:p>
            <a:r>
              <a:rPr lang="es-AR" dirty="0"/>
              <a:t>El número de identificación en el menú coincide con los 4 últimos dígitos de la etiqueta pegada en la parte inferior de cada aparato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994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8C7C-441B-419D-A3A2-36DB33C1D668}" type="slidenum">
              <a:rPr lang="es-AR" smtClean="0"/>
              <a:t>9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196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5000" r="5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6F315-1232-456F-8F9D-9BEA6CA9FF1F}" type="datetimeFigureOut">
              <a:rPr lang="es-AR" smtClean="0"/>
              <a:pPr/>
              <a:t>25/3/2024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1570-241B-44A2-8FAE-22AC5CF0816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hyperlink" Target="https://youtu.be/VJKwMT1uz-c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3.png"/><Relationship Id="rId4" Type="http://schemas.openxmlformats.org/officeDocument/2006/relationships/hyperlink" Target="http://www.globisens.net/sites/default/files/docs/guides/Getting%20Started/Getting_to_Know_The_Labdisc_Android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D12568-E18E-4E5E-BEF3-5415BF98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2798405"/>
            <a:ext cx="8229600" cy="1143000"/>
          </a:xfrm>
        </p:spPr>
        <p:txBody>
          <a:bodyPr>
            <a:normAutofit/>
          </a:bodyPr>
          <a:lstStyle/>
          <a:p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Conociendo al Software Globilab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003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20317"/>
            <a:ext cx="70104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1341288" y="3316078"/>
            <a:ext cx="430494" cy="43339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1949258" y="3209110"/>
            <a:ext cx="580504" cy="116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502EC-8338-E252-0659-F54456AA9667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4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n\Dropbox\Work\GS\Images\My\Globilab\Tablet\Screenshot_2015-02-15-07-53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81" y="2196607"/>
            <a:ext cx="6924790" cy="432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F03E7-94B5-D121-AB0D-2C3706737A79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39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\Dropbox\Work\GS\Images\My\Globilab\Tablet\Screenshot_2015-02-15-07-53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73" y="2290737"/>
            <a:ext cx="6904003" cy="43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2953038" y="5013556"/>
            <a:ext cx="1368152" cy="42216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7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4186">
            <a:off x="4287268" y="506314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4090-DDD2-1531-C753-CDCA288E5E9C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2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\Dropbox\Work\GS\Images\My\Globilab\Tablet\Screenshot_2015-02-15-07-53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14" y="2169713"/>
            <a:ext cx="7170146" cy="448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5062147" y="3024174"/>
            <a:ext cx="1584176" cy="46805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5188753" y="4155933"/>
            <a:ext cx="1584176" cy="129614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8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7346366" y="4857808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מחבר מעוקל 2"/>
          <p:cNvCxnSpPr/>
          <p:nvPr/>
        </p:nvCxnSpPr>
        <p:spPr bwMode="auto">
          <a:xfrm rot="5400000" flipH="1" flipV="1">
            <a:off x="7609393" y="5089265"/>
            <a:ext cx="588753" cy="136871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5B3387-6A16-B269-9273-4601FBDC993C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36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en\Dropbox\Work\GS\Images\My\Globilab\Tablet\Screenshot_2015-02-15-08-00-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3" y="2304184"/>
            <a:ext cx="6895775" cy="43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5122123" y="4459114"/>
            <a:ext cx="1584176" cy="64807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426">
            <a:off x="7459092" y="4773632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B9231A-533E-3529-C1EA-EC1F27887373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1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\Dropbox\Work\GS\Images\My\Labdisc\IMG_20150215_081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20" y="2479247"/>
            <a:ext cx="5338109" cy="4001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3B3D36-17F7-5E14-5A5A-085EFB0A9600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Preparación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74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/>
          <a:stretch/>
        </p:blipFill>
        <p:spPr bwMode="auto">
          <a:xfrm>
            <a:off x="1376422" y="2183160"/>
            <a:ext cx="7299471" cy="44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1419935" y="4593062"/>
            <a:ext cx="554416" cy="52562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8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2211046" y="4522632"/>
            <a:ext cx="596050" cy="11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4D8AC3-2DBD-6C60-1317-18D7F9E51526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Ejecución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59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\Dropbox\Work\GS\Images\Screen Shots\Globilab\Android\Screenshot_2015-04-15-15-10-5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/>
          <a:stretch/>
        </p:blipFill>
        <p:spPr bwMode="auto">
          <a:xfrm>
            <a:off x="1248663" y="2215869"/>
            <a:ext cx="7178470" cy="43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70C7462-E73B-43C5-8EAE-335D4605E504}"/>
              </a:ext>
            </a:extLst>
          </p:cNvPr>
          <p:cNvGrpSpPr/>
          <p:nvPr/>
        </p:nvGrpSpPr>
        <p:grpSpPr>
          <a:xfrm>
            <a:off x="1248663" y="4621443"/>
            <a:ext cx="1892839" cy="914791"/>
            <a:chOff x="126592" y="4324160"/>
            <a:chExt cx="2013707" cy="1007886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CF9A7BA-317F-4B76-BBD7-DD06A04970D4}"/>
                </a:ext>
              </a:extLst>
            </p:cNvPr>
            <p:cNvGrpSpPr/>
            <p:nvPr/>
          </p:nvGrpSpPr>
          <p:grpSpPr>
            <a:xfrm>
              <a:off x="126592" y="4324160"/>
              <a:ext cx="683576" cy="648072"/>
              <a:chOff x="126592" y="4324160"/>
              <a:chExt cx="683576" cy="648072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867" y="4365104"/>
                <a:ext cx="588709" cy="545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מלבן מעוגל 6"/>
              <p:cNvSpPr/>
              <p:nvPr/>
            </p:nvSpPr>
            <p:spPr bwMode="auto">
              <a:xfrm>
                <a:off x="126592" y="4324160"/>
                <a:ext cx="683576" cy="648072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sz="24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חרמון" charset="0"/>
                  <a:ea typeface="חרמון" charset="0"/>
                  <a:cs typeface="חרמון" charset="0"/>
                </a:endParaRPr>
              </a:p>
            </p:txBody>
          </p:sp>
        </p:grpSp>
        <p:pic>
          <p:nvPicPr>
            <p:cNvPr id="12291" name="Picture 3" descr="C:\Users\Jen\Desktop\click-161564_640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17330">
              <a:off x="1037936" y="4229683"/>
              <a:ext cx="734909" cy="146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DE70215D-B2C1-1CE6-4817-35FC2F5FB59E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Ejecución de la experiencia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69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en\Dropbox\Work\GS\Images\Screen Shots\Globilab\Android\Screenshot_2015-04-15-15-10-5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/>
          <a:stretch/>
        </p:blipFill>
        <p:spPr bwMode="auto">
          <a:xfrm>
            <a:off x="1201228" y="2344525"/>
            <a:ext cx="7031294" cy="42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pixabay.com/static/uploads/photo/2013/07/13/13/48/zoom-161560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4179">
            <a:off x="4877341" y="3754317"/>
            <a:ext cx="1193755" cy="15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19085-73C2-B96B-9684-833FB1988E40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39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en\Dropbox\Work\GS\Images\Screen Shots\Globilab\Android\Screenshot_2015-04-15-15-10-51.png">
            <a:extLst>
              <a:ext uri="{FF2B5EF4-FFF2-40B4-BE49-F238E27FC236}">
                <a16:creationId xmlns:a16="http://schemas.microsoft.com/office/drawing/2014/main" id="{CAEA3288-93A2-4FC0-9691-C66B17204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/>
          <a:stretch/>
        </p:blipFill>
        <p:spPr bwMode="auto">
          <a:xfrm>
            <a:off x="1056353" y="2371419"/>
            <a:ext cx="7031294" cy="42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5727919" y="4205373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CB8259-E9A1-F57C-D630-1750AEC2CA5B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5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07" y="1978678"/>
            <a:ext cx="5648325" cy="38957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3857D49-FE25-4B09-9ED0-40E9F83DC89C}"/>
              </a:ext>
            </a:extLst>
          </p:cNvPr>
          <p:cNvSpPr txBox="1">
            <a:spLocks/>
          </p:cNvSpPr>
          <p:nvPr/>
        </p:nvSpPr>
        <p:spPr bwMode="auto">
          <a:xfrm>
            <a:off x="387543" y="1516742"/>
            <a:ext cx="8368914" cy="4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para Android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55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\Dropbox\Work\GS\Images\Screen Shots\Globilab\Android\Screenshot_2015-04-15-15-11-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11" y="2250395"/>
            <a:ext cx="7000978" cy="437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892023" y="3001485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046A7-FD2C-500F-495D-295481A141F5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6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n\Dropbox\Work\GS\Images\Screen Shots\Globilab\Android\Screenshot_2015-04-15-15-11-5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4" y="2250395"/>
            <a:ext cx="7145472" cy="44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2996049" y="3519155"/>
            <a:ext cx="1143404" cy="28585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213D7-2B8D-0488-E5AC-23B1501E3E92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6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\Dropbox\Work\GS\Images\Screen Shots\Globilab\Android\Screenshot_2015-04-15-15-12-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19" y="2361549"/>
            <a:ext cx="6916762" cy="43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2527662" y="5220436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3908792" y="3401387"/>
            <a:ext cx="2232248" cy="126089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86BF0-4EFD-E08B-2C88-781591F3CA86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en\Dropbox\Work\GS\Images\Screen Shots\Globilab\Android\Screenshot_2015-04-15-15-13-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15" y="2263843"/>
            <a:ext cx="6975169" cy="43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3210046" y="2637488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4025996" y="3532603"/>
            <a:ext cx="2232248" cy="126089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AEF2-07B4-A8F0-C088-447F649C5DB4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3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en\Dropbox\Work\GS\Images\Screen Shots\Globilab\Android\Screenshot_2015-04-15-15-13-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22" y="2312556"/>
            <a:ext cx="6935555" cy="43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2764488" y="3392675"/>
            <a:ext cx="1329410" cy="72008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065926" y="3145522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16200000" flipV="1">
            <a:off x="4032862" y="3063738"/>
            <a:ext cx="864095" cy="637586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04569C-C446-4A15-7C9C-6997FF53AFDE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4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en\Dropbox\Work\GS\Images\Screen Shots\Globilab\Android\Screenshot_2015-04-15-15-13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00" y="2309162"/>
            <a:ext cx="6869072" cy="42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3439504" y="2903831"/>
            <a:ext cx="934297" cy="38471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7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5041087" y="350481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מחבר מעוקל 7"/>
          <p:cNvCxnSpPr/>
          <p:nvPr/>
        </p:nvCxnSpPr>
        <p:spPr bwMode="auto">
          <a:xfrm flipV="1">
            <a:off x="5838975" y="3807674"/>
            <a:ext cx="1370645" cy="432048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278FBC-172B-66B9-85EF-7915D027A647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0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en\Dropbox\Work\GS\Images\Screen Shots\Globilab\Android\Screenshot_2015-04-15-15-13-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1" y="2317631"/>
            <a:ext cx="6895218" cy="43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 bwMode="auto">
          <a:xfrm>
            <a:off x="4170780" y="3238490"/>
            <a:ext cx="1889624" cy="180552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5480457" y="3089001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D6DCD-A9F8-5CBA-4472-BE68307DFFE4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60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\Desktop\click-161564_64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605450" y="242948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Jen\Dropbox\Work\GS\Images\Screen Shots\Globilab\Android\Screenshot_2015-04-15-15-14-2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10" y="1268760"/>
            <a:ext cx="6939493" cy="43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3224252" y="3200826"/>
            <a:ext cx="2384257" cy="38519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8" name="Picture 3" descr="C:\Users\Jen\Desktop\click-161564_64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4767307" y="2752494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022EA87-47C0-4993-B45E-BDAB36F452E5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en\Dropbox\Work\GS\Images\Screen Shots\Globilab\Android\Screenshot_2015-04-15-15-14-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3" y="2250395"/>
            <a:ext cx="6976259" cy="43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147985" y="4406120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E485E-F222-1BC9-0926-DA801F8AFBB1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45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en\Dropbox\Work\GS\Images\Screen Shots\Globilab\Android\Screenshot_2015-04-15-15-15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09" y="2344524"/>
            <a:ext cx="6756082" cy="422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n\Dropbox\Work\GS\Images\Screen Shots\Globilab\Android\Screenshot_2015-04-15-15-15-2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9" t="18388" r="32833" b="43400"/>
          <a:stretch/>
        </p:blipFill>
        <p:spPr bwMode="auto">
          <a:xfrm>
            <a:off x="4665928" y="2827123"/>
            <a:ext cx="3508920" cy="389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63285-2C1E-2785-C046-D6E24169C2B6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3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728" y="1434026"/>
            <a:ext cx="864096" cy="106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53" y="2188247"/>
            <a:ext cx="6200775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E10493-0A50-48D5-8E16-FCD63A19DD02}"/>
              </a:ext>
            </a:extLst>
          </p:cNvPr>
          <p:cNvSpPr txBox="1">
            <a:spLocks/>
          </p:cNvSpPr>
          <p:nvPr/>
        </p:nvSpPr>
        <p:spPr bwMode="auto">
          <a:xfrm>
            <a:off x="559883" y="1176757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Humedad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6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en\Dropbox\Work\GS\Images\Screen Shots\Globilab\Android\Screenshot_2015-04-15-16-22-2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80" y="2236948"/>
            <a:ext cx="6956239" cy="434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115">
            <a:off x="6894876" y="3142573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BFFE6-1BD9-06E5-2C5F-8039A1DF70E1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1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en\Dropbox\Work\GS\Images\Screen Shots\Globilab\Android\Screenshot_2015-04-15-16-22-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35" y="2353499"/>
            <a:ext cx="6770730" cy="423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162">
            <a:off x="4511221" y="4374028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00DB8-DBF7-C801-338C-21631E26B76E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84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en\Dropbox\Work\GS\Images\Screen Shots\Globilab\Android\Screenshot_2015-04-15-16-22-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2" y="2263843"/>
            <a:ext cx="6995816" cy="43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 bwMode="auto">
          <a:xfrm>
            <a:off x="2178580" y="4053314"/>
            <a:ext cx="576064" cy="187220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C5366-66A7-D13A-12DE-4391400E4A24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68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en\Dropbox\Work\GS\Images\Screen Shots\Globilab\Android\Screenshot_2015-04-15-16-23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83" y="2331078"/>
            <a:ext cx="7053434" cy="44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162">
            <a:off x="4777408" y="4777749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D7216A-98FF-6C34-8607-7C5DA88C260E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1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en\Dropbox\Work\GS\Images\Screen Shots\Globilab\Android\Screenshot_2015-04-15-16-2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68" y="2290737"/>
            <a:ext cx="7084014" cy="44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FA847D-EF66-7DF6-DF90-0553CF60362D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91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712694" y="2408729"/>
            <a:ext cx="8095129" cy="3605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solidFill>
                  <a:srgbClr val="C00000"/>
                </a:solidFill>
              </a:rPr>
              <a:t>La humedad relativa ambiente aumentó del 60% al 96.6%</a:t>
            </a:r>
          </a:p>
          <a:p>
            <a:pPr algn="ctr"/>
            <a:r>
              <a:rPr lang="es-AR" sz="2400" dirty="0">
                <a:solidFill>
                  <a:srgbClr val="C00000"/>
                </a:solidFill>
              </a:rPr>
              <a:t>en menos de 9 segundos</a:t>
            </a:r>
          </a:p>
          <a:p>
            <a:pPr algn="ctr"/>
            <a:endParaRPr lang="es-AR" sz="2000" dirty="0"/>
          </a:p>
          <a:p>
            <a:pPr algn="ctr"/>
            <a:endParaRPr lang="es-AR" sz="2000" dirty="0"/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¿Qué significa esto?</a:t>
            </a:r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¿Cuáles son los efectos de estos resultados? </a:t>
            </a:r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¿Podríamos hacer bajar la lectura de humedad más rápido? </a:t>
            </a:r>
          </a:p>
          <a:p>
            <a:pPr algn="ctr">
              <a:lnSpc>
                <a:spcPct val="150000"/>
              </a:lnSpc>
            </a:pPr>
            <a:r>
              <a:rPr lang="es-AR" sz="2400" dirty="0">
                <a:solidFill>
                  <a:srgbClr val="C00000"/>
                </a:solidFill>
              </a:rPr>
              <a:t>¿Cómo?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C60CE-FA6B-3BD5-7AC3-6E67658C6498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Análisis de los datos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8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ED12568-E18E-4E5E-BEF3-5415BF98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29" y="1782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barra de herramientas del</a:t>
            </a:r>
            <a:b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noProof="0" dirty="0">
                <a:solidFill>
                  <a:srgbClr val="B206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para Android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9C1D7BD-252D-4310-AD4D-B6A728FF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67" y="3569783"/>
            <a:ext cx="1921525" cy="247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5714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35496" y="1717591"/>
            <a:ext cx="648072" cy="487976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1506" y="1844824"/>
            <a:ext cx="8232983" cy="466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>
              <a:lnSpc>
                <a:spcPct val="150000"/>
              </a:lnSpc>
            </a:pPr>
            <a:r>
              <a:rPr lang="es-AR" sz="2200" dirty="0"/>
              <a:t>Abre un experimento guardado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Guarda un experimento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Exporta los datos a una planilla de cálculo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Resumen de los datos experimentales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Configuración de parámetros para un experimento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Ejecuta un experimento (comienza a grabar y graficar)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Baja un conjunto de datos experimentales del Labdisc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Funciones matemáticas de ajuste (modelización)</a:t>
            </a:r>
          </a:p>
          <a:p>
            <a:pPr lvl="3">
              <a:lnSpc>
                <a:spcPct val="150000"/>
              </a:lnSpc>
            </a:pPr>
            <a:r>
              <a:rPr lang="es-AR" sz="2200" dirty="0"/>
              <a:t>Abre Guías de Trabajos Prácticos (en PDF)</a:t>
            </a:r>
          </a:p>
        </p:txBody>
      </p:sp>
      <p:cxnSp>
        <p:nvCxnSpPr>
          <p:cNvPr id="7" name="מחבר מעוקל 6"/>
          <p:cNvCxnSpPr/>
          <p:nvPr/>
        </p:nvCxnSpPr>
        <p:spPr bwMode="auto">
          <a:xfrm>
            <a:off x="755576" y="1988840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מחבר מעוקל 8"/>
          <p:cNvCxnSpPr/>
          <p:nvPr/>
        </p:nvCxnSpPr>
        <p:spPr bwMode="auto">
          <a:xfrm>
            <a:off x="755576" y="2420888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מחבר מעוקל 9"/>
          <p:cNvCxnSpPr/>
          <p:nvPr/>
        </p:nvCxnSpPr>
        <p:spPr bwMode="auto">
          <a:xfrm>
            <a:off x="755576" y="2996952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מחבר מעוקל 10"/>
          <p:cNvCxnSpPr/>
          <p:nvPr/>
        </p:nvCxnSpPr>
        <p:spPr bwMode="auto">
          <a:xfrm>
            <a:off x="755576" y="3501008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מחבר מעוקל 11"/>
          <p:cNvCxnSpPr/>
          <p:nvPr/>
        </p:nvCxnSpPr>
        <p:spPr bwMode="auto">
          <a:xfrm>
            <a:off x="755576" y="4153315"/>
            <a:ext cx="1215752" cy="67773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מחבר מעוקל 13"/>
          <p:cNvCxnSpPr/>
          <p:nvPr/>
        </p:nvCxnSpPr>
        <p:spPr bwMode="auto">
          <a:xfrm>
            <a:off x="755576" y="4585363"/>
            <a:ext cx="1215752" cy="67773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מחבר מעוקל 14"/>
          <p:cNvCxnSpPr/>
          <p:nvPr/>
        </p:nvCxnSpPr>
        <p:spPr bwMode="auto">
          <a:xfrm>
            <a:off x="755576" y="5161427"/>
            <a:ext cx="1215752" cy="127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מחבר מעוקל 16"/>
          <p:cNvCxnSpPr/>
          <p:nvPr/>
        </p:nvCxnSpPr>
        <p:spPr bwMode="auto">
          <a:xfrm>
            <a:off x="755576" y="5661248"/>
            <a:ext cx="1215752" cy="127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מחבר מעוקל 17"/>
          <p:cNvCxnSpPr/>
          <p:nvPr/>
        </p:nvCxnSpPr>
        <p:spPr bwMode="auto">
          <a:xfrm>
            <a:off x="755576" y="6165304"/>
            <a:ext cx="1215752" cy="1270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270FA2F-DC71-4F2B-B866-3D188FDB2340}"/>
              </a:ext>
            </a:extLst>
          </p:cNvPr>
          <p:cNvSpPr txBox="1">
            <a:spLocks/>
          </p:cNvSpPr>
          <p:nvPr/>
        </p:nvSpPr>
        <p:spPr bwMode="auto">
          <a:xfrm>
            <a:off x="1075764" y="1095301"/>
            <a:ext cx="7976717" cy="7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Menú izquierdo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5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343959"/>
            <a:ext cx="4032448" cy="55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1717591"/>
            <a:ext cx="1872208" cy="271249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מלבן מעוגל 5"/>
          <p:cNvSpPr/>
          <p:nvPr/>
        </p:nvSpPr>
        <p:spPr bwMode="auto">
          <a:xfrm>
            <a:off x="2635880" y="1501567"/>
            <a:ext cx="1864114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960476" y="6081421"/>
            <a:ext cx="1140088" cy="36004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8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08" y="2109888"/>
            <a:ext cx="4938880" cy="41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>
            <a:off x="755576" y="1988841"/>
            <a:ext cx="1584176" cy="504055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מלבן מעוגל 5"/>
          <p:cNvSpPr/>
          <p:nvPr/>
        </p:nvSpPr>
        <p:spPr bwMode="auto">
          <a:xfrm>
            <a:off x="2339752" y="2276872"/>
            <a:ext cx="1864114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823694" y="5675135"/>
            <a:ext cx="1708159" cy="36004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1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43DB95B9-A20B-4494-9150-C5826960C5FD}"/>
              </a:ext>
            </a:extLst>
          </p:cNvPr>
          <p:cNvGrpSpPr/>
          <p:nvPr/>
        </p:nvGrpSpPr>
        <p:grpSpPr>
          <a:xfrm>
            <a:off x="1216039" y="2832504"/>
            <a:ext cx="5712141" cy="3570088"/>
            <a:chOff x="158487" y="2160152"/>
            <a:chExt cx="7200000" cy="4500000"/>
          </a:xfrm>
        </p:grpSpPr>
        <p:pic>
          <p:nvPicPr>
            <p:cNvPr id="2050" name="Picture 2" descr="C:\Users\Jen\Dropbox\Work\GS\Images\My\Globilab\Tablet\Screenshot_2015-02-15-07-52-1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87" y="2160152"/>
              <a:ext cx="7200000" cy="45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מלבן מעוגל 7"/>
            <p:cNvSpPr/>
            <p:nvPr/>
          </p:nvSpPr>
          <p:spPr bwMode="auto">
            <a:xfrm>
              <a:off x="4471160" y="2204864"/>
              <a:ext cx="2879520" cy="432048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חרמון" charset="0"/>
                <a:ea typeface="חרמון" charset="0"/>
                <a:cs typeface="חרמון" charset="0"/>
              </a:endParaRPr>
            </a:p>
          </p:txBody>
        </p:sp>
      </p:grpSp>
      <p:pic>
        <p:nvPicPr>
          <p:cNvPr id="11" name="Picture 2" descr="C:\Users\Jen\Dropbox\Work\GS\Images\My\Globilab\Tablet\Screenshot_2015-02-15-07-52-14.png">
            <a:extLst>
              <a:ext uri="{FF2B5EF4-FFF2-40B4-BE49-F238E27FC236}">
                <a16:creationId xmlns:a16="http://schemas.microsoft.com/office/drawing/2014/main" id="{2280FA0F-2B76-429B-AC37-5DE6DD555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6" r="-1" b="88926"/>
          <a:stretch/>
        </p:blipFill>
        <p:spPr bwMode="auto">
          <a:xfrm>
            <a:off x="2649798" y="1797095"/>
            <a:ext cx="5953617" cy="100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BA0F36E5-B3B9-496C-BA17-1A1A0BBEC43C}"/>
              </a:ext>
            </a:extLst>
          </p:cNvPr>
          <p:cNvGrpSpPr/>
          <p:nvPr/>
        </p:nvGrpSpPr>
        <p:grpSpPr>
          <a:xfrm>
            <a:off x="2300346" y="2085126"/>
            <a:ext cx="1913356" cy="1353987"/>
            <a:chOff x="2730652" y="1412774"/>
            <a:chExt cx="1913356" cy="1353987"/>
          </a:xfrm>
        </p:grpSpPr>
        <p:sp>
          <p:nvSpPr>
            <p:cNvPr id="7" name="מלבן מעוגל 6"/>
            <p:cNvSpPr/>
            <p:nvPr/>
          </p:nvSpPr>
          <p:spPr bwMode="auto">
            <a:xfrm>
              <a:off x="3923928" y="1412774"/>
              <a:ext cx="720080" cy="576065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חרמון" charset="0"/>
                <a:ea typeface="חרמון" charset="0"/>
                <a:cs typeface="חרמון" charset="0"/>
              </a:endParaRPr>
            </a:p>
          </p:txBody>
        </p:sp>
        <p:pic>
          <p:nvPicPr>
            <p:cNvPr id="10" name="Picture 3" descr="C:\Users\Jen\Desktop\click-161564_64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0442">
              <a:off x="3098106" y="1664398"/>
              <a:ext cx="734909" cy="146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36DDF4-8C0A-5F77-6ED5-94505F3CC406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מחבר מעוקל 6"/>
          <p:cNvCxnSpPr/>
          <p:nvPr/>
        </p:nvCxnSpPr>
        <p:spPr bwMode="auto">
          <a:xfrm>
            <a:off x="755576" y="2492896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מלבן מעוגל 8"/>
          <p:cNvSpPr/>
          <p:nvPr/>
        </p:nvSpPr>
        <p:spPr bwMode="auto">
          <a:xfrm>
            <a:off x="1925120" y="3596084"/>
            <a:ext cx="2804857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6386" name="Picture 2" descr="C:\Users\Jen\Dropbox\Work\GS\Images\Screen Shots\Globilab\Android\Screenshot_2015-04-15-15-15-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" y="1195994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מעוגל 9"/>
          <p:cNvSpPr/>
          <p:nvPr/>
        </p:nvSpPr>
        <p:spPr bwMode="auto">
          <a:xfrm>
            <a:off x="2627784" y="2525332"/>
            <a:ext cx="1864114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cxnSp>
        <p:nvCxnSpPr>
          <p:cNvPr id="11" name="מחבר מעוקל 10"/>
          <p:cNvCxnSpPr/>
          <p:nvPr/>
        </p:nvCxnSpPr>
        <p:spPr bwMode="auto">
          <a:xfrm flipV="1">
            <a:off x="755576" y="1916832"/>
            <a:ext cx="1872208" cy="57606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243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en\Dropbox\Work\GS\Images\Screen Shots\Globilab\Android\Screenshot_2015-04-15-15-16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9" y="1183359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1916832"/>
            <a:ext cx="1872207" cy="57606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מלבן מעוגל 9"/>
          <p:cNvSpPr/>
          <p:nvPr/>
        </p:nvSpPr>
        <p:spPr bwMode="auto">
          <a:xfrm>
            <a:off x="2627783" y="2525332"/>
            <a:ext cx="1979095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1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7330">
            <a:off x="6173402" y="2661462"/>
            <a:ext cx="734909" cy="14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486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>
            <a:off x="755576" y="2996952"/>
            <a:ext cx="1224136" cy="21602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62" y="2538413"/>
            <a:ext cx="521017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7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en\Dropbox\Work\GS\Images\Screen Shots\Globilab\Android\Screenshot_2015-04-15-15-16-4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" y="1172244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>
            <a:endCxn id="8" idx="1"/>
          </p:cNvCxnSpPr>
          <p:nvPr/>
        </p:nvCxnSpPr>
        <p:spPr bwMode="auto">
          <a:xfrm>
            <a:off x="755576" y="3501008"/>
            <a:ext cx="1080120" cy="180021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מלבן מעוגל 7"/>
          <p:cNvSpPr/>
          <p:nvPr/>
        </p:nvSpPr>
        <p:spPr bwMode="auto">
          <a:xfrm>
            <a:off x="1835696" y="2708921"/>
            <a:ext cx="5616624" cy="194421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6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en\Dropbox\Work\GS\Images\Screen Shots\Globilab\Android\Screenshot_2015-04-15-15-17-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" y="1197375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4869160"/>
            <a:ext cx="1543232" cy="360040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מלבן מעוגל 8"/>
          <p:cNvSpPr/>
          <p:nvPr/>
        </p:nvSpPr>
        <p:spPr bwMode="auto">
          <a:xfrm>
            <a:off x="2397082" y="6069545"/>
            <a:ext cx="4248472" cy="36787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en\Dropbox\Work\GS\Images\Screen Shots\Globilab\Android\Screenshot_2015-04-15-15-17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" y="1207869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מעוגל 9"/>
          <p:cNvSpPr/>
          <p:nvPr/>
        </p:nvSpPr>
        <p:spPr bwMode="auto">
          <a:xfrm>
            <a:off x="1331640" y="5733256"/>
            <a:ext cx="576064" cy="45905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11" name="מלבן מעוגל 10"/>
          <p:cNvSpPr/>
          <p:nvPr/>
        </p:nvSpPr>
        <p:spPr bwMode="auto">
          <a:xfrm>
            <a:off x="2195736" y="2204864"/>
            <a:ext cx="576064" cy="47129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cxnSp>
        <p:nvCxnSpPr>
          <p:cNvPr id="15" name="מחבר מעוקל 14"/>
          <p:cNvCxnSpPr/>
          <p:nvPr/>
        </p:nvCxnSpPr>
        <p:spPr bwMode="auto">
          <a:xfrm flipV="1">
            <a:off x="755577" y="4437112"/>
            <a:ext cx="1872209" cy="12961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AB5BE30-549E-5E75-82A5-2D7BCA3801EE}"/>
              </a:ext>
            </a:extLst>
          </p:cNvPr>
          <p:cNvSpPr txBox="1">
            <a:spLocks/>
          </p:cNvSpPr>
          <p:nvPr/>
        </p:nvSpPr>
        <p:spPr bwMode="auto">
          <a:xfrm>
            <a:off x="683568" y="1095301"/>
            <a:ext cx="8368914" cy="7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7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en\Dropbox\Work\GS\Images\Screen Shots\Globilab\Android\Screenshot_2015-04-15-15-17-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" y="1208327"/>
            <a:ext cx="9000000" cy="5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1907704" y="4257471"/>
            <a:ext cx="1584176" cy="45905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2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flipV="1">
            <a:off x="755576" y="5517232"/>
            <a:ext cx="1008112" cy="792088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1403"/>
            <a:ext cx="3891707" cy="5062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5526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מעוקל 8"/>
          <p:cNvCxnSpPr/>
          <p:nvPr/>
        </p:nvCxnSpPr>
        <p:spPr bwMode="auto">
          <a:xfrm flipV="1">
            <a:off x="755576" y="5517232"/>
            <a:ext cx="1008112" cy="792088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35" y="2924944"/>
            <a:ext cx="5153025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18EC214-3A98-49ED-9BDB-F7472438587F}"/>
              </a:ext>
            </a:extLst>
          </p:cNvPr>
          <p:cNvSpPr txBox="1">
            <a:spLocks/>
          </p:cNvSpPr>
          <p:nvPr/>
        </p:nvSpPr>
        <p:spPr bwMode="auto">
          <a:xfrm>
            <a:off x="761018" y="0"/>
            <a:ext cx="836891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452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6B9948-4187-458B-AA32-AA5A48681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851" y="2075583"/>
            <a:ext cx="5494347" cy="4101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393FE-E3ED-C52E-A525-8F4B2D7E6912}"/>
              </a:ext>
            </a:extLst>
          </p:cNvPr>
          <p:cNvSpPr txBox="1">
            <a:spLocks/>
          </p:cNvSpPr>
          <p:nvPr/>
        </p:nvSpPr>
        <p:spPr bwMode="auto">
          <a:xfrm>
            <a:off x="683567" y="1268760"/>
            <a:ext cx="8368914" cy="7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Barra de menú izquierda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31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2236948"/>
            <a:ext cx="6839712" cy="42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מעוגל 4"/>
          <p:cNvSpPr/>
          <p:nvPr/>
        </p:nvSpPr>
        <p:spPr bwMode="auto">
          <a:xfrm>
            <a:off x="4834922" y="2325148"/>
            <a:ext cx="3187426" cy="373366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6" name="מלבן מעוגל 5"/>
          <p:cNvSpPr/>
          <p:nvPr/>
        </p:nvSpPr>
        <p:spPr bwMode="auto">
          <a:xfrm>
            <a:off x="1208416" y="2620570"/>
            <a:ext cx="490493" cy="369324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34C638-0F2E-4202-89C8-EB81277161E3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2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5436096" y="1255112"/>
            <a:ext cx="368839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811CC-1CE8-33BC-AE36-E7532074FF4E}"/>
              </a:ext>
            </a:extLst>
          </p:cNvPr>
          <p:cNvSpPr txBox="1">
            <a:spLocks/>
          </p:cNvSpPr>
          <p:nvPr/>
        </p:nvSpPr>
        <p:spPr bwMode="auto">
          <a:xfrm>
            <a:off x="683568" y="1095301"/>
            <a:ext cx="8368914" cy="7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 – 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6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1273"/>
            <a:ext cx="8440229" cy="479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5400000">
            <a:off x="5744126" y="1896834"/>
            <a:ext cx="1046474" cy="654422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מלבן מעוגל 7"/>
          <p:cNvSpPr/>
          <p:nvPr/>
        </p:nvSpPr>
        <p:spPr bwMode="auto">
          <a:xfrm>
            <a:off x="6372200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E92CD-53C4-B26B-9FC5-F3E84E59C636}"/>
              </a:ext>
            </a:extLst>
          </p:cNvPr>
          <p:cNvSpPr txBox="1">
            <a:spLocks/>
          </p:cNvSpPr>
          <p:nvPr/>
        </p:nvSpPr>
        <p:spPr bwMode="auto">
          <a:xfrm>
            <a:off x="1021976" y="1095301"/>
            <a:ext cx="8030506" cy="7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Menú superior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892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"/>
          <a:stretch/>
        </p:blipFill>
        <p:spPr bwMode="auto">
          <a:xfrm>
            <a:off x="684338" y="1734454"/>
            <a:ext cx="8440152" cy="47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5400000">
            <a:off x="6241832" y="1930480"/>
            <a:ext cx="1046474" cy="654422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מלבן מעוגל 7"/>
          <p:cNvSpPr/>
          <p:nvPr/>
        </p:nvSpPr>
        <p:spPr bwMode="auto">
          <a:xfrm>
            <a:off x="6831544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058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9048"/>
            <a:ext cx="8368914" cy="478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מעוקל 7"/>
          <p:cNvCxnSpPr/>
          <p:nvPr/>
        </p:nvCxnSpPr>
        <p:spPr bwMode="auto">
          <a:xfrm rot="16200000" flipH="1">
            <a:off x="7451141" y="1807641"/>
            <a:ext cx="614426" cy="46805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מלבן מעוגל 6"/>
          <p:cNvSpPr/>
          <p:nvPr/>
        </p:nvSpPr>
        <p:spPr bwMode="auto">
          <a:xfrm>
            <a:off x="7263592" y="1255112"/>
            <a:ext cx="522058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743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6747"/>
            <a:ext cx="8280920" cy="47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מעוקל 7"/>
          <p:cNvCxnSpPr/>
          <p:nvPr/>
        </p:nvCxnSpPr>
        <p:spPr bwMode="auto">
          <a:xfrm rot="5400000">
            <a:off x="7061447" y="1843645"/>
            <a:ext cx="1040124" cy="8344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מלבן מעוגל 8"/>
          <p:cNvSpPr/>
          <p:nvPr/>
        </p:nvSpPr>
        <p:spPr bwMode="auto">
          <a:xfrm>
            <a:off x="7767648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68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מחבר מעוקל 6"/>
          <p:cNvCxnSpPr/>
          <p:nvPr/>
        </p:nvCxnSpPr>
        <p:spPr bwMode="auto">
          <a:xfrm rot="5400000">
            <a:off x="4685183" y="1843645"/>
            <a:ext cx="1040124" cy="8344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3" y="2780928"/>
            <a:ext cx="5229225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5436096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450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Jen\Dropbox\Work\GS\Images\My\Globilab\Tablet\Screenshot_2015-02-15-16-21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0" y="1143304"/>
            <a:ext cx="9164150" cy="57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1505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8676456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59"/>
            <a:ext cx="3688394" cy="400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5724128" y="2996952"/>
            <a:ext cx="332835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92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47564"/>
            <a:ext cx="9180512" cy="5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8676456" y="1255112"/>
            <a:ext cx="44803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59"/>
            <a:ext cx="3688394" cy="400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מעוגל 7"/>
          <p:cNvSpPr/>
          <p:nvPr/>
        </p:nvSpPr>
        <p:spPr bwMode="auto">
          <a:xfrm>
            <a:off x="5724128" y="2276872"/>
            <a:ext cx="3328354" cy="47299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654214" cy="248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47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en\Dropbox\Work\GS\Images\My\Globilab\Tablet\Screenshot_2015-02-15-07-5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98" y="2174072"/>
            <a:ext cx="6812204" cy="42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DCD59F3-AC82-49E1-99E4-81EE644039F2}"/>
              </a:ext>
            </a:extLst>
          </p:cNvPr>
          <p:cNvGrpSpPr/>
          <p:nvPr/>
        </p:nvGrpSpPr>
        <p:grpSpPr>
          <a:xfrm>
            <a:off x="6924743" y="2001139"/>
            <a:ext cx="1176631" cy="1107952"/>
            <a:chOff x="6948943" y="1406329"/>
            <a:chExt cx="1176631" cy="1107952"/>
          </a:xfrm>
        </p:grpSpPr>
        <p:sp>
          <p:nvSpPr>
            <p:cNvPr id="6" name="מלבן מעוגל 5"/>
            <p:cNvSpPr/>
            <p:nvPr/>
          </p:nvSpPr>
          <p:spPr bwMode="auto">
            <a:xfrm>
              <a:off x="7887013" y="1406329"/>
              <a:ext cx="230578" cy="345867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חרמון" charset="0"/>
                <a:ea typeface="חרמון" charset="0"/>
                <a:cs typeface="חרמון" charset="0"/>
              </a:endParaRPr>
            </a:p>
          </p:txBody>
        </p:sp>
        <p:pic>
          <p:nvPicPr>
            <p:cNvPr id="11" name="Picture 3" descr="C:\Users\Jen\Desktop\click-161564_64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00442">
              <a:off x="7243101" y="1631807"/>
              <a:ext cx="588316" cy="117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9B276B40-6882-E9C9-831E-471791DC9FE0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Conexión del </a:t>
            </a:r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Labdisc</a:t>
            </a:r>
            <a:endParaRPr lang="es-AR" dirty="0">
              <a:solidFill>
                <a:srgbClr val="048A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75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\Dropbox\Work\GS\Images\My\Globilab\Tablet\Screenshot_2015-02-15-07-52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87" y="2317630"/>
            <a:ext cx="6844025" cy="42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\Dropbox\Work\GS\Images\My\Globilab\Tablet\Screenshot_2015-02-15-07-52-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9" b="70717"/>
          <a:stretch/>
        </p:blipFill>
        <p:spPr bwMode="auto">
          <a:xfrm>
            <a:off x="4904259" y="2183782"/>
            <a:ext cx="2574849" cy="232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5398859" y="3068314"/>
            <a:ext cx="1769451" cy="3358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10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442">
            <a:off x="4339819" y="2742682"/>
            <a:ext cx="571277" cy="11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0B042-F82E-0F8F-2A82-76DDE4303151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Conexión del </a:t>
            </a:r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Labdisc</a:t>
            </a:r>
            <a:endParaRPr lang="es-AR" dirty="0">
              <a:solidFill>
                <a:srgbClr val="048A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0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n\Dropbox\Work\GS\Images\My\Globilab\Tablet\Screenshot_2015-02-15-07-52-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35" y="2298967"/>
            <a:ext cx="6760562" cy="42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\Dropbox\Work\GS\Images\My\Globilab\Tablet\Screenshot_2015-02-15-07-52-5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6" b="42219"/>
          <a:stretch/>
        </p:blipFill>
        <p:spPr bwMode="auto">
          <a:xfrm>
            <a:off x="6044330" y="2331078"/>
            <a:ext cx="2124203" cy="419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6273447" y="3575454"/>
            <a:ext cx="1679195" cy="318719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pic>
        <p:nvPicPr>
          <p:cNvPr id="9" name="Picture 3" descr="C:\Users\Jen\Desktop\click-161564_64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0442">
            <a:off x="5659816" y="3707955"/>
            <a:ext cx="542138" cy="10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27C6CD-776E-BF4A-73C1-AFB363595BD3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Conexión del </a:t>
            </a:r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Labdisc</a:t>
            </a:r>
            <a:endParaRPr lang="es-AR" dirty="0">
              <a:solidFill>
                <a:srgbClr val="048A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8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2" y="2169713"/>
            <a:ext cx="6914015" cy="432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en\Dropbox\Work\GS\Images\My\Globilab\Tablet\Screenshot_2015-02-15-07-53-0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" r="74229" b="89334"/>
          <a:stretch/>
        </p:blipFill>
        <p:spPr bwMode="auto">
          <a:xfrm>
            <a:off x="2268605" y="3355570"/>
            <a:ext cx="4606790" cy="88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2078146" y="3317767"/>
            <a:ext cx="4987708" cy="92437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חרמון" charset="0"/>
              <a:ea typeface="חרמון" charset="0"/>
              <a:cs typeface="חרמון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3D94E-BB05-9542-73FA-0F2BB93539BB}"/>
              </a:ext>
            </a:extLst>
          </p:cNvPr>
          <p:cNvSpPr txBox="1">
            <a:spLocks/>
          </p:cNvSpPr>
          <p:nvPr/>
        </p:nvSpPr>
        <p:spPr bwMode="auto">
          <a:xfrm>
            <a:off x="515995" y="1435071"/>
            <a:ext cx="7848076" cy="60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800" i="0">
                <a:solidFill>
                  <a:srgbClr val="04357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800">
                <a:solidFill>
                  <a:srgbClr val="007078"/>
                </a:solidFill>
              </a:defRPr>
            </a:lvl2pPr>
            <a:lvl3pPr eaLnBrk="0" hangingPunct="0">
              <a:defRPr sz="2800">
                <a:solidFill>
                  <a:srgbClr val="007078"/>
                </a:solidFill>
              </a:defRPr>
            </a:lvl3pPr>
            <a:lvl4pPr eaLnBrk="0" hangingPunct="0">
              <a:defRPr sz="2800">
                <a:solidFill>
                  <a:srgbClr val="007078"/>
                </a:solidFill>
              </a:defRPr>
            </a:lvl4pPr>
            <a:lvl5pPr eaLnBrk="0" hangingPunct="0">
              <a:defRPr sz="2800">
                <a:solidFill>
                  <a:srgbClr val="007078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7078"/>
                </a:solidFill>
              </a:defRPr>
            </a:lvl9pPr>
          </a:lstStyle>
          <a:p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Globilab</a:t>
            </a:r>
            <a:r>
              <a:rPr lang="es-AR" dirty="0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Conexión del </a:t>
            </a:r>
            <a:r>
              <a:rPr lang="es-AR" dirty="0" err="1">
                <a:solidFill>
                  <a:srgbClr val="048A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Labdisc</a:t>
            </a:r>
            <a:endParaRPr lang="es-AR" dirty="0">
              <a:solidFill>
                <a:srgbClr val="048A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3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EscuelasDelFutu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uelasDelFuturo" id="{453C6DD1-479D-4A37-8463-FC23B78D0FD3}" vid="{0557056C-3823-47B3-8461-051BF75E907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EscuelasDelFuturo</Template>
  <TotalTime>1324</TotalTime>
  <Words>1251</Words>
  <Application>Microsoft Office PowerPoint</Application>
  <PresentationFormat>Presentación en pantalla (4:3)</PresentationFormat>
  <Paragraphs>189</Paragraphs>
  <Slides>58</Slides>
  <Notes>58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3" baseType="lpstr">
      <vt:lpstr>Arial</vt:lpstr>
      <vt:lpstr>Calibri</vt:lpstr>
      <vt:lpstr>Wingdings</vt:lpstr>
      <vt:lpstr>חרמון</vt:lpstr>
      <vt:lpstr>EscuelasDelFuturo</vt:lpstr>
      <vt:lpstr>Conociendo al Software Globilab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barra de herramientas del Globilab para Android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Labdisc</dc:title>
  <dc:creator>Sergio SR</dc:creator>
  <cp:lastModifiedBy>sergio</cp:lastModifiedBy>
  <cp:revision>109</cp:revision>
  <dcterms:created xsi:type="dcterms:W3CDTF">2017-07-26T15:28:43Z</dcterms:created>
  <dcterms:modified xsi:type="dcterms:W3CDTF">2024-03-25T19:03:35Z</dcterms:modified>
</cp:coreProperties>
</file>