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7" r:id="rId3"/>
    <p:sldId id="259" r:id="rId4"/>
    <p:sldId id="260" r:id="rId5"/>
    <p:sldId id="261" r:id="rId6"/>
    <p:sldId id="262" r:id="rId7"/>
    <p:sldId id="285" r:id="rId8"/>
    <p:sldId id="264" r:id="rId9"/>
    <p:sldId id="265" r:id="rId10"/>
    <p:sldId id="268" r:id="rId11"/>
    <p:sldId id="269" r:id="rId12"/>
    <p:sldId id="270" r:id="rId13"/>
    <p:sldId id="272" r:id="rId14"/>
    <p:sldId id="280" r:id="rId15"/>
    <p:sldId id="273" r:id="rId16"/>
    <p:sldId id="286" r:id="rId17"/>
    <p:sldId id="274" r:id="rId18"/>
    <p:sldId id="275" r:id="rId19"/>
    <p:sldId id="276" r:id="rId20"/>
    <p:sldId id="278" r:id="rId21"/>
    <p:sldId id="283" r:id="rId22"/>
    <p:sldId id="277" r:id="rId23"/>
    <p:sldId id="282" r:id="rId24"/>
    <p:sldId id="279" r:id="rId2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918E"/>
    <a:srgbClr val="23BFBF"/>
    <a:srgbClr val="5CBBE6"/>
    <a:srgbClr val="5BD0E7"/>
    <a:srgbClr val="98E1F0"/>
    <a:srgbClr val="4194A5"/>
    <a:srgbClr val="39818F"/>
    <a:srgbClr val="47A1B3"/>
    <a:srgbClr val="3490A6"/>
    <a:srgbClr val="34A6A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38" autoAdjust="0"/>
    <p:restoredTop sz="94660"/>
  </p:normalViewPr>
  <p:slideViewPr>
    <p:cSldViewPr>
      <p:cViewPr varScale="1">
        <p:scale>
          <a:sx n="65" d="100"/>
          <a:sy n="65" d="100"/>
        </p:scale>
        <p:origin x="-780"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DT_Docente_Boyles Law_inglés.jpg"/>
          <p:cNvPicPr>
            <a:picLocks noChangeAspect="1"/>
          </p:cNvPicPr>
          <p:nvPr/>
        </p:nvPicPr>
        <p:blipFill>
          <a:blip r:embed="rId2" cstate="print"/>
          <a:stretch>
            <a:fillRect/>
          </a:stretch>
        </p:blipFill>
        <p:spPr>
          <a:xfrm>
            <a:off x="714" y="0"/>
            <a:ext cx="9142571"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CuadroTexto"/>
          <p:cNvSpPr txBox="1"/>
          <p:nvPr/>
        </p:nvSpPr>
        <p:spPr>
          <a:xfrm>
            <a:off x="827584" y="2399977"/>
            <a:ext cx="4752528" cy="1200329"/>
          </a:xfrm>
          <a:prstGeom prst="rect">
            <a:avLst/>
          </a:prstGeom>
          <a:noFill/>
        </p:spPr>
        <p:txBody>
          <a:bodyPr wrap="square" rtlCol="0">
            <a:spAutoFit/>
          </a:bodyPr>
          <a:lstStyle/>
          <a:p>
            <a:pPr lvl="0"/>
            <a:r>
              <a:rPr lang="en-US" dirty="0" smtClean="0"/>
              <a:t>Labdisc</a:t>
            </a:r>
            <a:endParaRPr lang="es-CL" dirty="0"/>
          </a:p>
          <a:p>
            <a:pPr lvl="0"/>
            <a:r>
              <a:rPr lang="en-US" dirty="0" smtClean="0"/>
              <a:t>Syringe</a:t>
            </a:r>
          </a:p>
          <a:p>
            <a:pPr lvl="0"/>
            <a:r>
              <a:rPr lang="es-CL" dirty="0" err="1" smtClean="0"/>
              <a:t>Plastic</a:t>
            </a:r>
            <a:r>
              <a:rPr lang="es-CL" dirty="0" smtClean="0"/>
              <a:t> </a:t>
            </a:r>
            <a:r>
              <a:rPr lang="es-CL" dirty="0" err="1" smtClean="0"/>
              <a:t>tube</a:t>
            </a:r>
            <a:endParaRPr lang="es-CL" dirty="0"/>
          </a:p>
          <a:p>
            <a:endParaRPr lang="es-CL"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4" name="13 Elipse"/>
          <p:cNvSpPr/>
          <p:nvPr/>
        </p:nvSpPr>
        <p:spPr>
          <a:xfrm>
            <a:off x="614968" y="249289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5" name="14 Elipse"/>
          <p:cNvSpPr/>
          <p:nvPr/>
        </p:nvSpPr>
        <p:spPr>
          <a:xfrm>
            <a:off x="614968" y="276652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6" name="15 Elipse"/>
          <p:cNvSpPr/>
          <p:nvPr/>
        </p:nvSpPr>
        <p:spPr>
          <a:xfrm>
            <a:off x="614968" y="304015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26" name="25 CuadroTexto"/>
          <p:cNvSpPr txBox="1"/>
          <p:nvPr/>
        </p:nvSpPr>
        <p:spPr>
          <a:xfrm>
            <a:off x="585063" y="2442373"/>
            <a:ext cx="276038" cy="307777"/>
          </a:xfrm>
          <a:prstGeom prst="rect">
            <a:avLst/>
          </a:prstGeom>
          <a:noFill/>
        </p:spPr>
        <p:txBody>
          <a:bodyPr wrap="none" rtlCol="0">
            <a:spAutoFit/>
          </a:bodyPr>
          <a:lstStyle/>
          <a:p>
            <a:r>
              <a:rPr lang="es-CL" sz="1400" dirty="0" smtClean="0"/>
              <a:t>1</a:t>
            </a:r>
          </a:p>
        </p:txBody>
      </p:sp>
      <p:sp>
        <p:nvSpPr>
          <p:cNvPr id="27" name="26 CuadroTexto"/>
          <p:cNvSpPr txBox="1"/>
          <p:nvPr/>
        </p:nvSpPr>
        <p:spPr>
          <a:xfrm>
            <a:off x="580315" y="2716003"/>
            <a:ext cx="276038" cy="307777"/>
          </a:xfrm>
          <a:prstGeom prst="rect">
            <a:avLst/>
          </a:prstGeom>
          <a:noFill/>
        </p:spPr>
        <p:txBody>
          <a:bodyPr wrap="none" rtlCol="0">
            <a:spAutoFit/>
          </a:bodyPr>
          <a:lstStyle/>
          <a:p>
            <a:r>
              <a:rPr lang="es-CL" sz="1400" dirty="0" smtClean="0"/>
              <a:t>2</a:t>
            </a:r>
          </a:p>
        </p:txBody>
      </p:sp>
      <p:sp>
        <p:nvSpPr>
          <p:cNvPr id="28" name="27 CuadroTexto"/>
          <p:cNvSpPr txBox="1"/>
          <p:nvPr/>
        </p:nvSpPr>
        <p:spPr>
          <a:xfrm>
            <a:off x="580315" y="2989633"/>
            <a:ext cx="276038" cy="307777"/>
          </a:xfrm>
          <a:prstGeom prst="rect">
            <a:avLst/>
          </a:prstGeom>
          <a:noFill/>
        </p:spPr>
        <p:txBody>
          <a:bodyPr wrap="none" rtlCol="0">
            <a:spAutoFit/>
          </a:bodyPr>
          <a:lstStyle/>
          <a:p>
            <a:r>
              <a:rPr lang="es-CL" sz="1400" dirty="0" smtClean="0"/>
              <a:t>3</a:t>
            </a:r>
          </a:p>
        </p:txBody>
      </p:sp>
      <p:sp>
        <p:nvSpPr>
          <p:cNvPr id="18"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9" name="18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20" name="19 Imagen" descr="Boyle.jpg"/>
          <p:cNvPicPr>
            <a:picLocks noChangeAspect="1"/>
          </p:cNvPicPr>
          <p:nvPr/>
        </p:nvPicPr>
        <p:blipFill>
          <a:blip r:embed="rId3" cstate="print"/>
          <a:stretch>
            <a:fillRect/>
          </a:stretch>
        </p:blipFill>
        <p:spPr>
          <a:xfrm>
            <a:off x="3347864" y="2420888"/>
            <a:ext cx="3968764" cy="3851576"/>
          </a:xfrm>
          <a:prstGeom prst="rect">
            <a:avLst/>
          </a:prstGeom>
        </p:spPr>
      </p:pic>
    </p:spTree>
    <p:extLst>
      <p:ext uri="{BB962C8B-B14F-4D97-AF65-F5344CB8AC3E}">
        <p14:creationId xmlns="" xmlns:p14="http://schemas.microsoft.com/office/powerpoint/2010/main" val="3484260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3801041"/>
          </a:xfrm>
          <a:prstGeom prst="rect">
            <a:avLst/>
          </a:prstGeom>
          <a:noFill/>
        </p:spPr>
        <p:txBody>
          <a:bodyPr wrap="square" rtlCol="0">
            <a:spAutoFit/>
          </a:bodyPr>
          <a:lstStyle/>
          <a:p>
            <a:r>
              <a:rPr lang="en-US" sz="1400" dirty="0"/>
              <a:t>To collect measurements with the Labdisc and thermocouple sensor, the Labdisc must be configured according to the following steps:</a:t>
            </a:r>
            <a:endParaRPr lang="es-CL" sz="1400" dirty="0"/>
          </a:p>
          <a:p>
            <a:r>
              <a:rPr lang="en-US" sz="1500" dirty="0"/>
              <a:t> </a:t>
            </a:r>
            <a:endParaRPr lang="en-US" sz="1500" dirty="0" smtClean="0"/>
          </a:p>
          <a:p>
            <a:endParaRPr lang="es-CL" sz="1500" dirty="0"/>
          </a:p>
          <a:p>
            <a:pPr lvl="0"/>
            <a:r>
              <a:rPr lang="en-US" sz="1600" dirty="0" smtClean="0"/>
              <a:t>Turn </a:t>
            </a:r>
            <a:r>
              <a:rPr lang="en-US" sz="1600" dirty="0"/>
              <a:t>on the </a:t>
            </a:r>
            <a:r>
              <a:rPr lang="en-US" sz="1600" dirty="0" err="1" smtClean="0"/>
              <a:t>Labdisc</a:t>
            </a:r>
            <a:r>
              <a:rPr lang="en-US" sz="1600" dirty="0" smtClean="0"/>
              <a:t>       .</a:t>
            </a:r>
          </a:p>
          <a:p>
            <a:pPr lvl="0"/>
            <a:endParaRPr lang="es-CL" sz="1600" dirty="0"/>
          </a:p>
          <a:p>
            <a:pPr lvl="0"/>
            <a:r>
              <a:rPr lang="es-CL" sz="1600" dirty="0" err="1" smtClean="0"/>
              <a:t>Press</a:t>
            </a:r>
            <a:r>
              <a:rPr lang="es-CL" sz="1600" dirty="0" smtClean="0"/>
              <a:t>           and </a:t>
            </a:r>
            <a:r>
              <a:rPr lang="es-CL" sz="1600" dirty="0" err="1" smtClean="0"/>
              <a:t>select</a:t>
            </a:r>
            <a:r>
              <a:rPr lang="es-CL" sz="1600" dirty="0" smtClean="0"/>
              <a:t> “SETUP” </a:t>
            </a:r>
            <a:r>
              <a:rPr lang="es-CL" sz="1600" dirty="0" err="1" smtClean="0"/>
              <a:t>by</a:t>
            </a:r>
            <a:r>
              <a:rPr lang="es-CL" sz="1600" dirty="0" smtClean="0"/>
              <a:t> pressing         .</a:t>
            </a:r>
          </a:p>
          <a:p>
            <a:pPr lvl="0"/>
            <a:endParaRPr lang="es-CL" sz="1600" dirty="0" smtClean="0"/>
          </a:p>
          <a:p>
            <a:pPr lvl="0"/>
            <a:r>
              <a:rPr lang="es-CL" sz="1600" dirty="0" err="1" smtClean="0"/>
              <a:t>Now</a:t>
            </a:r>
            <a:r>
              <a:rPr lang="es-CL" sz="1600" dirty="0" smtClean="0"/>
              <a:t> </a:t>
            </a:r>
            <a:r>
              <a:rPr lang="es-CL" sz="1600" dirty="0" err="1" smtClean="0"/>
              <a:t>select</a:t>
            </a:r>
            <a:r>
              <a:rPr lang="es-CL" sz="1600" dirty="0" smtClean="0"/>
              <a:t> </a:t>
            </a:r>
            <a:r>
              <a:rPr lang="es-CL" sz="1600" dirty="0" smtClean="0"/>
              <a:t>“</a:t>
            </a:r>
            <a:r>
              <a:rPr lang="es-CL" sz="1600" dirty="0" smtClean="0"/>
              <a:t>SET SENSORS” </a:t>
            </a:r>
            <a:r>
              <a:rPr lang="es-CL" sz="1600" dirty="0" err="1" smtClean="0"/>
              <a:t>by</a:t>
            </a:r>
            <a:r>
              <a:rPr lang="es-CL" sz="1600" dirty="0" smtClean="0"/>
              <a:t> pressing         and </a:t>
            </a:r>
            <a:r>
              <a:rPr lang="es-CL" sz="1600" dirty="0" err="1" smtClean="0"/>
              <a:t>choose</a:t>
            </a:r>
            <a:r>
              <a:rPr lang="es-CL" sz="1600" dirty="0" smtClean="0"/>
              <a:t> “air </a:t>
            </a:r>
            <a:r>
              <a:rPr lang="es-CL" sz="1600" dirty="0" err="1" smtClean="0"/>
              <a:t>pressure</a:t>
            </a:r>
            <a:r>
              <a:rPr lang="es-CL" sz="1600" dirty="0" smtClean="0"/>
              <a:t>”.</a:t>
            </a:r>
          </a:p>
          <a:p>
            <a:pPr lvl="0"/>
            <a:endParaRPr lang="es-CL" sz="1600" dirty="0" smtClean="0"/>
          </a:p>
          <a:p>
            <a:pPr lvl="0"/>
            <a:r>
              <a:rPr lang="es-CL" sz="1600" dirty="0" err="1" smtClean="0"/>
              <a:t>On</a:t>
            </a:r>
            <a:r>
              <a:rPr lang="es-CL" sz="1600" dirty="0" smtClean="0"/>
              <a:t> </a:t>
            </a:r>
            <a:r>
              <a:rPr lang="es-CL" sz="1600" dirty="0" err="1" smtClean="0"/>
              <a:t>the</a:t>
            </a:r>
            <a:r>
              <a:rPr lang="es-CL" sz="1600" dirty="0" smtClean="0"/>
              <a:t> </a:t>
            </a:r>
            <a:r>
              <a:rPr lang="es-CL" sz="1600" dirty="0" err="1" smtClean="0"/>
              <a:t>setup</a:t>
            </a:r>
            <a:r>
              <a:rPr lang="es-CL" sz="1600" dirty="0" smtClean="0"/>
              <a:t> </a:t>
            </a:r>
            <a:r>
              <a:rPr lang="es-CL" sz="1600" dirty="0" err="1" smtClean="0"/>
              <a:t>menu</a:t>
            </a:r>
            <a:r>
              <a:rPr lang="es-CL" sz="1600" dirty="0" smtClean="0"/>
              <a:t>, </a:t>
            </a:r>
            <a:r>
              <a:rPr lang="es-CL" sz="1600" dirty="0" err="1" smtClean="0"/>
              <a:t>press</a:t>
            </a:r>
            <a:r>
              <a:rPr lang="es-CL" sz="1600" dirty="0" smtClean="0"/>
              <a:t>         and </a:t>
            </a:r>
            <a:r>
              <a:rPr lang="es-CL" sz="1600" dirty="0" err="1" smtClean="0"/>
              <a:t>select</a:t>
            </a:r>
            <a:r>
              <a:rPr lang="es-CL" sz="1600" dirty="0" smtClean="0"/>
              <a:t> “SAMPLING RATE” </a:t>
            </a:r>
            <a:r>
              <a:rPr lang="es-CL" sz="1600" dirty="0" err="1" smtClean="0"/>
              <a:t>with</a:t>
            </a:r>
            <a:r>
              <a:rPr lang="es-CL" sz="1600" dirty="0" smtClean="0"/>
              <a:t>         .</a:t>
            </a:r>
          </a:p>
          <a:p>
            <a:pPr lvl="0"/>
            <a:endParaRPr lang="es-CL" sz="1400" dirty="0" smtClean="0"/>
          </a:p>
          <a:p>
            <a:pPr lvl="0"/>
            <a:endParaRPr lang="es-CL" sz="1400" dirty="0" smtClean="0"/>
          </a:p>
          <a:p>
            <a:pPr lvl="0"/>
            <a:endParaRPr lang="es-CL" sz="1400" dirty="0" smtClean="0"/>
          </a:p>
          <a:p>
            <a:pPr lvl="0"/>
            <a:endParaRPr lang="es-CL" sz="1400" dirty="0" smtClean="0"/>
          </a:p>
          <a:p>
            <a:endParaRPr lang="es-CL" sz="1500" dirty="0"/>
          </a:p>
        </p:txBody>
      </p:sp>
      <p:pic>
        <p:nvPicPr>
          <p:cNvPr id="13" name="1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241517"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Labdisc</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configuration</a:t>
            </a:r>
            <a:endParaRPr lang="es-ES_tradnl" sz="2400" b="1" baseline="30000" dirty="0">
              <a:solidFill>
                <a:schemeClr val="bg1"/>
              </a:solidFill>
              <a:latin typeface="+mj-lt"/>
            </a:endParaRPr>
          </a:p>
        </p:txBody>
      </p:sp>
      <p:sp>
        <p:nvSpPr>
          <p:cNvPr id="15"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17" name="16 Imagen"/>
          <p:cNvPicPr/>
          <p:nvPr/>
        </p:nvPicPr>
        <p:blipFill>
          <a:blip r:embed="rId3" cstate="print"/>
          <a:srcRect/>
          <a:stretch>
            <a:fillRect/>
          </a:stretch>
        </p:blipFill>
        <p:spPr bwMode="auto">
          <a:xfrm>
            <a:off x="2915816" y="3573016"/>
            <a:ext cx="266700" cy="295275"/>
          </a:xfrm>
          <a:prstGeom prst="rect">
            <a:avLst/>
          </a:prstGeom>
          <a:noFill/>
          <a:ln w="9525">
            <a:noFill/>
            <a:miter lim="800000"/>
            <a:headEnd/>
            <a:tailEnd/>
          </a:ln>
        </p:spPr>
      </p:pic>
      <p:pic>
        <p:nvPicPr>
          <p:cNvPr id="18" name="17 Imagen"/>
          <p:cNvPicPr/>
          <p:nvPr/>
        </p:nvPicPr>
        <p:blipFill>
          <a:blip r:embed="rId4" cstate="print"/>
          <a:srcRect/>
          <a:stretch>
            <a:fillRect/>
          </a:stretch>
        </p:blipFill>
        <p:spPr bwMode="auto">
          <a:xfrm>
            <a:off x="1763688" y="4077072"/>
            <a:ext cx="360040" cy="288032"/>
          </a:xfrm>
          <a:prstGeom prst="rect">
            <a:avLst/>
          </a:prstGeom>
          <a:noFill/>
          <a:ln w="9525">
            <a:noFill/>
            <a:miter lim="800000"/>
            <a:headEnd/>
            <a:tailEnd/>
          </a:ln>
        </p:spPr>
      </p:pic>
      <p:pic>
        <p:nvPicPr>
          <p:cNvPr id="21" name="20 Imagen"/>
          <p:cNvPicPr/>
          <p:nvPr/>
        </p:nvPicPr>
        <p:blipFill>
          <a:blip r:embed="rId5" cstate="print"/>
          <a:srcRect/>
          <a:stretch>
            <a:fillRect/>
          </a:stretch>
        </p:blipFill>
        <p:spPr bwMode="auto">
          <a:xfrm>
            <a:off x="4788024" y="4077072"/>
            <a:ext cx="352425" cy="238125"/>
          </a:xfrm>
          <a:prstGeom prst="rect">
            <a:avLst/>
          </a:prstGeom>
          <a:noFill/>
          <a:ln w="9525">
            <a:noFill/>
            <a:miter lim="800000"/>
            <a:headEnd/>
            <a:tailEnd/>
          </a:ln>
        </p:spPr>
      </p:pic>
      <p:pic>
        <p:nvPicPr>
          <p:cNvPr id="22" name="21 Imagen"/>
          <p:cNvPicPr/>
          <p:nvPr/>
        </p:nvPicPr>
        <p:blipFill>
          <a:blip r:embed="rId5" cstate="print"/>
          <a:srcRect/>
          <a:stretch>
            <a:fillRect/>
          </a:stretch>
        </p:blipFill>
        <p:spPr bwMode="auto">
          <a:xfrm>
            <a:off x="4499992" y="4581128"/>
            <a:ext cx="352425" cy="238125"/>
          </a:xfrm>
          <a:prstGeom prst="rect">
            <a:avLst/>
          </a:prstGeom>
          <a:noFill/>
          <a:ln w="9525">
            <a:noFill/>
            <a:miter lim="800000"/>
            <a:headEnd/>
            <a:tailEnd/>
          </a:ln>
        </p:spPr>
      </p:pic>
      <p:pic>
        <p:nvPicPr>
          <p:cNvPr id="23" name="22 Imagen"/>
          <p:cNvPicPr/>
          <p:nvPr/>
        </p:nvPicPr>
        <p:blipFill>
          <a:blip r:embed="rId4" cstate="print"/>
          <a:srcRect/>
          <a:stretch>
            <a:fillRect/>
          </a:stretch>
        </p:blipFill>
        <p:spPr bwMode="auto">
          <a:xfrm>
            <a:off x="3419872" y="5013176"/>
            <a:ext cx="360040" cy="288032"/>
          </a:xfrm>
          <a:prstGeom prst="rect">
            <a:avLst/>
          </a:prstGeom>
          <a:noFill/>
          <a:ln w="9525">
            <a:noFill/>
            <a:miter lim="800000"/>
            <a:headEnd/>
            <a:tailEnd/>
          </a:ln>
        </p:spPr>
      </p:pic>
      <p:pic>
        <p:nvPicPr>
          <p:cNvPr id="24" name="23 Imagen"/>
          <p:cNvPicPr/>
          <p:nvPr/>
        </p:nvPicPr>
        <p:blipFill>
          <a:blip r:embed="rId5" cstate="print"/>
          <a:srcRect/>
          <a:stretch>
            <a:fillRect/>
          </a:stretch>
        </p:blipFill>
        <p:spPr bwMode="auto">
          <a:xfrm>
            <a:off x="6660232" y="5085184"/>
            <a:ext cx="352425" cy="238125"/>
          </a:xfrm>
          <a:prstGeom prst="rect">
            <a:avLst/>
          </a:prstGeom>
          <a:noFill/>
          <a:ln w="9525">
            <a:noFill/>
            <a:miter lim="800000"/>
            <a:headEnd/>
            <a:tailEnd/>
          </a:ln>
        </p:spPr>
      </p:pic>
      <p:pic>
        <p:nvPicPr>
          <p:cNvPr id="25" name="Picture 3"/>
          <p:cNvPicPr>
            <a:picLocks noChangeAspect="1" noChangeArrowheads="1"/>
          </p:cNvPicPr>
          <p:nvPr/>
        </p:nvPicPr>
        <p:blipFill>
          <a:blip r:embed="rId6" cstate="print"/>
          <a:srcRect/>
          <a:stretch>
            <a:fillRect/>
          </a:stretch>
        </p:blipFill>
        <p:spPr bwMode="auto">
          <a:xfrm>
            <a:off x="899592" y="5085184"/>
            <a:ext cx="295275" cy="304800"/>
          </a:xfrm>
          <a:prstGeom prst="rect">
            <a:avLst/>
          </a:prstGeom>
          <a:noFill/>
          <a:ln w="9525">
            <a:noFill/>
            <a:miter lim="800000"/>
            <a:headEnd/>
            <a:tailEnd/>
          </a:ln>
          <a:effectLst/>
        </p:spPr>
      </p:pic>
      <p:pic>
        <p:nvPicPr>
          <p:cNvPr id="27" name="Picture 2"/>
          <p:cNvPicPr>
            <a:picLocks noChangeAspect="1" noChangeArrowheads="1"/>
          </p:cNvPicPr>
          <p:nvPr/>
        </p:nvPicPr>
        <p:blipFill>
          <a:blip r:embed="rId7" cstate="print"/>
          <a:srcRect/>
          <a:stretch>
            <a:fillRect/>
          </a:stretch>
        </p:blipFill>
        <p:spPr bwMode="auto">
          <a:xfrm>
            <a:off x="899592" y="4581128"/>
            <a:ext cx="276225" cy="323850"/>
          </a:xfrm>
          <a:prstGeom prst="rect">
            <a:avLst/>
          </a:prstGeom>
          <a:noFill/>
          <a:ln w="9525">
            <a:noFill/>
            <a:miter lim="800000"/>
            <a:headEnd/>
            <a:tailEnd/>
          </a:ln>
          <a:effectLst/>
        </p:spPr>
      </p:pic>
      <p:pic>
        <p:nvPicPr>
          <p:cNvPr id="4098" name="Picture 2"/>
          <p:cNvPicPr>
            <a:picLocks noChangeAspect="1" noChangeArrowheads="1"/>
          </p:cNvPicPr>
          <p:nvPr/>
        </p:nvPicPr>
        <p:blipFill>
          <a:blip r:embed="rId8" cstate="print"/>
          <a:srcRect/>
          <a:stretch>
            <a:fillRect/>
          </a:stretch>
        </p:blipFill>
        <p:spPr bwMode="auto">
          <a:xfrm>
            <a:off x="899592" y="3573016"/>
            <a:ext cx="276225" cy="304800"/>
          </a:xfrm>
          <a:prstGeom prst="rect">
            <a:avLst/>
          </a:prstGeom>
          <a:noFill/>
          <a:ln w="9525">
            <a:noFill/>
            <a:miter lim="800000"/>
            <a:headEnd/>
            <a:tailEnd/>
          </a:ln>
        </p:spPr>
      </p:pic>
      <p:pic>
        <p:nvPicPr>
          <p:cNvPr id="4099" name="Picture 3"/>
          <p:cNvPicPr>
            <a:picLocks noChangeAspect="1" noChangeArrowheads="1"/>
          </p:cNvPicPr>
          <p:nvPr/>
        </p:nvPicPr>
        <p:blipFill>
          <a:blip r:embed="rId9" cstate="print"/>
          <a:srcRect/>
          <a:stretch>
            <a:fillRect/>
          </a:stretch>
        </p:blipFill>
        <p:spPr bwMode="auto">
          <a:xfrm>
            <a:off x="899592" y="4077072"/>
            <a:ext cx="285750" cy="304800"/>
          </a:xfrm>
          <a:prstGeom prst="rect">
            <a:avLst/>
          </a:prstGeom>
          <a:noFill/>
          <a:ln w="9525">
            <a:noFill/>
            <a:miter lim="800000"/>
            <a:headEnd/>
            <a:tailEnd/>
          </a:ln>
        </p:spPr>
      </p:pic>
    </p:spTree>
    <p:extLst>
      <p:ext uri="{BB962C8B-B14F-4D97-AF65-F5344CB8AC3E}">
        <p14:creationId xmlns="" xmlns:p14="http://schemas.microsoft.com/office/powerpoint/2010/main" val="1242324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9" name="18 CuadroTexto"/>
          <p:cNvSpPr txBox="1"/>
          <p:nvPr/>
        </p:nvSpPr>
        <p:spPr>
          <a:xfrm>
            <a:off x="1475656" y="2636912"/>
            <a:ext cx="6624736" cy="1554272"/>
          </a:xfrm>
          <a:prstGeom prst="rect">
            <a:avLst/>
          </a:prstGeom>
          <a:noFill/>
        </p:spPr>
        <p:txBody>
          <a:bodyPr wrap="square" rtlCol="0">
            <a:spAutoFit/>
          </a:bodyPr>
          <a:lstStyle/>
          <a:p>
            <a:pPr lvl="0"/>
            <a:r>
              <a:rPr lang="en-US" sz="1600" dirty="0" smtClean="0"/>
              <a:t>Select “MANUAL” with             and then press          three times to go back to the measurements and run the </a:t>
            </a:r>
            <a:r>
              <a:rPr lang="en-US" sz="1600" dirty="0" err="1" smtClean="0"/>
              <a:t>Labdisc</a:t>
            </a:r>
            <a:r>
              <a:rPr lang="en-US" sz="1600" dirty="0" smtClean="0"/>
              <a:t> pressing          . </a:t>
            </a:r>
          </a:p>
          <a:p>
            <a:pPr lvl="0"/>
            <a:endParaRPr lang="en-US" sz="1600" dirty="0" smtClean="0"/>
          </a:p>
          <a:p>
            <a:pPr lvl="0"/>
            <a:r>
              <a:rPr lang="es-CL" sz="1600" dirty="0" smtClean="0"/>
              <a:t>Once </a:t>
            </a:r>
            <a:r>
              <a:rPr lang="es-CL" sz="1600" dirty="0" err="1" smtClean="0"/>
              <a:t>you</a:t>
            </a:r>
            <a:r>
              <a:rPr lang="es-CL" sz="1600" dirty="0" smtClean="0"/>
              <a:t> </a:t>
            </a:r>
            <a:r>
              <a:rPr lang="es-CL" sz="1600" dirty="0" err="1" smtClean="0"/>
              <a:t>have</a:t>
            </a:r>
            <a:r>
              <a:rPr lang="es-CL" sz="1600" dirty="0" smtClean="0"/>
              <a:t> </a:t>
            </a:r>
            <a:r>
              <a:rPr lang="es-CL" sz="1600" dirty="0" err="1" smtClean="0"/>
              <a:t>finished</a:t>
            </a:r>
            <a:r>
              <a:rPr lang="es-CL" sz="1600" dirty="0" smtClean="0"/>
              <a:t> </a:t>
            </a:r>
            <a:r>
              <a:rPr lang="es-CL" sz="1600" dirty="0" err="1" smtClean="0"/>
              <a:t>measuring</a:t>
            </a:r>
            <a:r>
              <a:rPr lang="es-CL" sz="1600" dirty="0" smtClean="0"/>
              <a:t>, stop </a:t>
            </a:r>
            <a:r>
              <a:rPr lang="es-CL" sz="1600" dirty="0" err="1" smtClean="0"/>
              <a:t>the</a:t>
            </a:r>
            <a:r>
              <a:rPr lang="es-CL" sz="1600" dirty="0" smtClean="0"/>
              <a:t> </a:t>
            </a:r>
            <a:r>
              <a:rPr lang="es-CL" sz="1600" dirty="0" err="1" smtClean="0"/>
              <a:t>Labdisc</a:t>
            </a:r>
            <a:r>
              <a:rPr lang="es-CL" sz="1600" dirty="0" smtClean="0"/>
              <a:t> </a:t>
            </a:r>
            <a:r>
              <a:rPr lang="es-CL" sz="1600" dirty="0" err="1" smtClean="0"/>
              <a:t>by</a:t>
            </a:r>
            <a:r>
              <a:rPr lang="es-CL" sz="1600" dirty="0" smtClean="0"/>
              <a:t> pressing            (</a:t>
            </a:r>
            <a:r>
              <a:rPr lang="es-CL" sz="1600" dirty="0" err="1" smtClean="0"/>
              <a:t>you</a:t>
            </a:r>
            <a:r>
              <a:rPr lang="es-CL" sz="1600" dirty="0" smtClean="0"/>
              <a:t> </a:t>
            </a:r>
            <a:r>
              <a:rPr lang="es-CL" sz="1600" dirty="0" err="1" smtClean="0"/>
              <a:t>will</a:t>
            </a:r>
            <a:r>
              <a:rPr lang="es-CL" sz="1600" dirty="0" smtClean="0"/>
              <a:t> </a:t>
            </a:r>
            <a:r>
              <a:rPr lang="es-CL" sz="1600" dirty="0" err="1" smtClean="0"/>
              <a:t>see</a:t>
            </a:r>
            <a:r>
              <a:rPr lang="es-CL" sz="1600" dirty="0" smtClean="0"/>
              <a:t> </a:t>
            </a:r>
            <a:r>
              <a:rPr lang="es-CL" sz="1600" dirty="0" err="1" smtClean="0"/>
              <a:t>the</a:t>
            </a:r>
            <a:r>
              <a:rPr lang="es-CL" sz="1600" dirty="0" smtClean="0"/>
              <a:t> </a:t>
            </a:r>
            <a:r>
              <a:rPr lang="es-CL" sz="1600" dirty="0" err="1" smtClean="0"/>
              <a:t>instruction</a:t>
            </a:r>
            <a:r>
              <a:rPr lang="es-CL" sz="1600" dirty="0" smtClean="0"/>
              <a:t> “</a:t>
            </a:r>
            <a:r>
              <a:rPr lang="es-CL" sz="1600" dirty="0" err="1" smtClean="0"/>
              <a:t>press</a:t>
            </a:r>
            <a:r>
              <a:rPr lang="es-CL" sz="1600" dirty="0" smtClean="0"/>
              <a:t> SCROLL </a:t>
            </a:r>
            <a:r>
              <a:rPr lang="es-CL" sz="1600" dirty="0" err="1" smtClean="0"/>
              <a:t>key</a:t>
            </a:r>
            <a:r>
              <a:rPr lang="es-CL" sz="1600" dirty="0" smtClean="0"/>
              <a:t> </a:t>
            </a:r>
            <a:r>
              <a:rPr lang="es-CL" sz="1600" dirty="0" err="1" smtClean="0"/>
              <a:t>to</a:t>
            </a:r>
            <a:r>
              <a:rPr lang="es-CL" sz="1600" dirty="0" smtClean="0"/>
              <a:t> STOP”) and </a:t>
            </a:r>
            <a:r>
              <a:rPr lang="es-CL" sz="1600" dirty="0" err="1" smtClean="0"/>
              <a:t>press</a:t>
            </a:r>
            <a:r>
              <a:rPr lang="es-CL" sz="1600" dirty="0" smtClean="0"/>
              <a:t>          .  </a:t>
            </a:r>
          </a:p>
          <a:p>
            <a:endParaRPr lang="es-CL" sz="1500" dirty="0"/>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4" name="13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15" name="14 Imagen"/>
          <p:cNvPicPr/>
          <p:nvPr/>
        </p:nvPicPr>
        <p:blipFill>
          <a:blip r:embed="rId2" cstate="print"/>
          <a:srcRect/>
          <a:stretch>
            <a:fillRect/>
          </a:stretch>
        </p:blipFill>
        <p:spPr bwMode="auto">
          <a:xfrm>
            <a:off x="3491880" y="2564904"/>
            <a:ext cx="424433" cy="310133"/>
          </a:xfrm>
          <a:prstGeom prst="rect">
            <a:avLst/>
          </a:prstGeom>
          <a:noFill/>
          <a:ln w="9525">
            <a:noFill/>
            <a:miter lim="800000"/>
            <a:headEnd/>
            <a:tailEnd/>
          </a:ln>
        </p:spPr>
      </p:pic>
      <p:pic>
        <p:nvPicPr>
          <p:cNvPr id="20" name="19 Imagen"/>
          <p:cNvPicPr/>
          <p:nvPr/>
        </p:nvPicPr>
        <p:blipFill>
          <a:blip r:embed="rId3" cstate="print"/>
          <a:srcRect/>
          <a:stretch>
            <a:fillRect/>
          </a:stretch>
        </p:blipFill>
        <p:spPr bwMode="auto">
          <a:xfrm>
            <a:off x="5292080" y="2492896"/>
            <a:ext cx="360040" cy="367283"/>
          </a:xfrm>
          <a:prstGeom prst="rect">
            <a:avLst/>
          </a:prstGeom>
          <a:noFill/>
          <a:ln w="9525">
            <a:noFill/>
            <a:miter lim="800000"/>
            <a:headEnd/>
            <a:tailEnd/>
          </a:ln>
        </p:spPr>
      </p:pic>
      <p:pic>
        <p:nvPicPr>
          <p:cNvPr id="22" name="21 Imagen"/>
          <p:cNvPicPr/>
          <p:nvPr/>
        </p:nvPicPr>
        <p:blipFill>
          <a:blip r:embed="rId4" cstate="print"/>
          <a:srcRect/>
          <a:stretch>
            <a:fillRect/>
          </a:stretch>
        </p:blipFill>
        <p:spPr bwMode="auto">
          <a:xfrm>
            <a:off x="5580112" y="2924944"/>
            <a:ext cx="360040" cy="300608"/>
          </a:xfrm>
          <a:prstGeom prst="rect">
            <a:avLst/>
          </a:prstGeom>
          <a:noFill/>
          <a:ln w="9525">
            <a:noFill/>
            <a:miter lim="800000"/>
            <a:headEnd/>
            <a:tailEnd/>
          </a:ln>
        </p:spPr>
      </p:pic>
      <p:pic>
        <p:nvPicPr>
          <p:cNvPr id="23" name="22 Imagen"/>
          <p:cNvPicPr/>
          <p:nvPr/>
        </p:nvPicPr>
        <p:blipFill>
          <a:blip r:embed="rId2" cstate="print"/>
          <a:srcRect/>
          <a:stretch>
            <a:fillRect/>
          </a:stretch>
        </p:blipFill>
        <p:spPr bwMode="auto">
          <a:xfrm>
            <a:off x="6876256" y="3284984"/>
            <a:ext cx="360040" cy="310133"/>
          </a:xfrm>
          <a:prstGeom prst="rect">
            <a:avLst/>
          </a:prstGeom>
          <a:noFill/>
          <a:ln w="9525">
            <a:noFill/>
            <a:miter lim="800000"/>
            <a:headEnd/>
            <a:tailEnd/>
          </a:ln>
        </p:spPr>
      </p:pic>
      <p:pic>
        <p:nvPicPr>
          <p:cNvPr id="27" name="26 Imagen"/>
          <p:cNvPicPr/>
          <p:nvPr/>
        </p:nvPicPr>
        <p:blipFill>
          <a:blip r:embed="rId4" cstate="print"/>
          <a:srcRect/>
          <a:stretch>
            <a:fillRect/>
          </a:stretch>
        </p:blipFill>
        <p:spPr bwMode="auto">
          <a:xfrm>
            <a:off x="6732240" y="3645024"/>
            <a:ext cx="360040" cy="300608"/>
          </a:xfrm>
          <a:prstGeom prst="rect">
            <a:avLst/>
          </a:prstGeom>
          <a:noFill/>
          <a:ln w="9525">
            <a:noFill/>
            <a:miter lim="800000"/>
            <a:headEnd/>
            <a:tailEnd/>
          </a:ln>
        </p:spPr>
      </p:pic>
      <p:pic>
        <p:nvPicPr>
          <p:cNvPr id="28" name="Picture 4"/>
          <p:cNvPicPr>
            <a:picLocks noChangeAspect="1" noChangeArrowheads="1"/>
          </p:cNvPicPr>
          <p:nvPr/>
        </p:nvPicPr>
        <p:blipFill>
          <a:blip r:embed="rId5" cstate="print"/>
          <a:srcRect/>
          <a:stretch>
            <a:fillRect/>
          </a:stretch>
        </p:blipFill>
        <p:spPr bwMode="auto">
          <a:xfrm>
            <a:off x="1115616" y="2636912"/>
            <a:ext cx="314325" cy="323850"/>
          </a:xfrm>
          <a:prstGeom prst="rect">
            <a:avLst/>
          </a:prstGeom>
          <a:noFill/>
          <a:ln w="9525">
            <a:noFill/>
            <a:miter lim="800000"/>
            <a:headEnd/>
            <a:tailEnd/>
          </a:ln>
          <a:effectLst/>
        </p:spPr>
      </p:pic>
      <p:pic>
        <p:nvPicPr>
          <p:cNvPr id="29" name="Picture 5"/>
          <p:cNvPicPr>
            <a:picLocks noChangeAspect="1" noChangeArrowheads="1"/>
          </p:cNvPicPr>
          <p:nvPr/>
        </p:nvPicPr>
        <p:blipFill>
          <a:blip r:embed="rId6" cstate="print"/>
          <a:srcRect/>
          <a:stretch>
            <a:fillRect/>
          </a:stretch>
        </p:blipFill>
        <p:spPr bwMode="auto">
          <a:xfrm>
            <a:off x="1115616" y="3356992"/>
            <a:ext cx="314325" cy="295275"/>
          </a:xfrm>
          <a:prstGeom prst="rect">
            <a:avLst/>
          </a:prstGeom>
          <a:noFill/>
          <a:ln w="9525">
            <a:noFill/>
            <a:miter lim="800000"/>
            <a:headEnd/>
            <a:tailEnd/>
          </a:ln>
          <a:effectLst/>
        </p:spPr>
      </p:pic>
    </p:spTree>
    <p:extLst>
      <p:ext uri="{BB962C8B-B14F-4D97-AF65-F5344CB8AC3E}">
        <p14:creationId xmlns="" xmlns:p14="http://schemas.microsoft.com/office/powerpoint/2010/main" val="45669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2" name="11 CuadroTexto"/>
          <p:cNvSpPr txBox="1"/>
          <p:nvPr/>
        </p:nvSpPr>
        <p:spPr>
          <a:xfrm>
            <a:off x="1464855" y="2348880"/>
            <a:ext cx="6347505" cy="1600438"/>
          </a:xfrm>
          <a:prstGeom prst="rect">
            <a:avLst/>
          </a:prstGeom>
          <a:noFill/>
        </p:spPr>
        <p:txBody>
          <a:bodyPr wrap="square" rtlCol="0">
            <a:spAutoFit/>
          </a:bodyPr>
          <a:lstStyle/>
          <a:p>
            <a:pPr lvl="0"/>
            <a:r>
              <a:rPr lang="en-US" sz="1600" dirty="0" smtClean="0"/>
              <a:t>Connect the syringe tip with the transparent head of the plastic tube and fill the syringe with air until 60 </a:t>
            </a:r>
            <a:r>
              <a:rPr lang="en-US" sz="1600" dirty="0" err="1" smtClean="0"/>
              <a:t>mL.</a:t>
            </a:r>
            <a:r>
              <a:rPr lang="en-US" sz="1600" dirty="0" smtClean="0"/>
              <a:t> Connect the plastic tube to the air pressure sensor screwing in the white head. Once completed start the measurements.    </a:t>
            </a:r>
          </a:p>
          <a:p>
            <a:pPr lvl="0"/>
            <a:endParaRPr lang="es-CL" sz="1600" dirty="0" smtClean="0"/>
          </a:p>
          <a:p>
            <a:endParaRPr lang="es-CL" dirty="0"/>
          </a:p>
        </p:txBody>
      </p:sp>
      <p:pic>
        <p:nvPicPr>
          <p:cNvPr id="20" name="Picture 2"/>
          <p:cNvPicPr>
            <a:picLocks noChangeAspect="1" noChangeArrowheads="1"/>
          </p:cNvPicPr>
          <p:nvPr/>
        </p:nvPicPr>
        <p:blipFill>
          <a:blip r:embed="rId3" cstate="print"/>
          <a:srcRect/>
          <a:stretch>
            <a:fillRect/>
          </a:stretch>
        </p:blipFill>
        <p:spPr bwMode="auto">
          <a:xfrm>
            <a:off x="1115616" y="2348880"/>
            <a:ext cx="333375" cy="333375"/>
          </a:xfrm>
          <a:prstGeom prst="rect">
            <a:avLst/>
          </a:prstGeom>
          <a:noFill/>
          <a:ln w="9525">
            <a:noFill/>
            <a:miter lim="800000"/>
            <a:headEnd/>
            <a:tailEnd/>
          </a:ln>
          <a:effectLst/>
        </p:spPr>
      </p:pic>
      <p:sp>
        <p:nvSpPr>
          <p:cNvPr id="15"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19" name="18 Imagen" descr="boyle exp.jpg"/>
          <p:cNvPicPr>
            <a:picLocks noChangeAspect="1"/>
          </p:cNvPicPr>
          <p:nvPr/>
        </p:nvPicPr>
        <p:blipFill>
          <a:blip r:embed="rId4" cstate="print"/>
          <a:stretch>
            <a:fillRect/>
          </a:stretch>
        </p:blipFill>
        <p:spPr>
          <a:xfrm>
            <a:off x="3059832" y="3429000"/>
            <a:ext cx="3133725" cy="2943225"/>
          </a:xfrm>
          <a:prstGeom prst="rect">
            <a:avLst/>
          </a:prstGeom>
        </p:spPr>
      </p:pic>
    </p:spTree>
    <p:extLst>
      <p:ext uri="{BB962C8B-B14F-4D97-AF65-F5344CB8AC3E}">
        <p14:creationId xmlns="" xmlns:p14="http://schemas.microsoft.com/office/powerpoint/2010/main" val="1440669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619672" y="2348880"/>
            <a:ext cx="6347505" cy="1785104"/>
          </a:xfrm>
          <a:prstGeom prst="rect">
            <a:avLst/>
          </a:prstGeom>
          <a:noFill/>
        </p:spPr>
        <p:txBody>
          <a:bodyPr wrap="square" rtlCol="0">
            <a:spAutoFit/>
          </a:bodyPr>
          <a:lstStyle/>
          <a:p>
            <a:pPr lvl="0"/>
            <a:endParaRPr lang="es-CL" sz="1400" dirty="0" smtClean="0"/>
          </a:p>
          <a:p>
            <a:r>
              <a:rPr lang="en-US" sz="1600" dirty="0" smtClean="0"/>
              <a:t>Register the value of the pressure data volume of 60 </a:t>
            </a:r>
            <a:r>
              <a:rPr lang="en-US" sz="1600" dirty="0" err="1" smtClean="0"/>
              <a:t>mL.</a:t>
            </a:r>
            <a:r>
              <a:rPr lang="en-US" sz="1600" dirty="0" smtClean="0"/>
              <a:t> Then decrease the volume by 10 </a:t>
            </a:r>
            <a:r>
              <a:rPr lang="en-US" sz="1600" dirty="0" err="1" smtClean="0"/>
              <a:t>mL.</a:t>
            </a:r>
            <a:r>
              <a:rPr lang="en-US" sz="1600" dirty="0" smtClean="0"/>
              <a:t> by gently pushing the plunger. Wait until the measurements stabilize and register the pressure once again. </a:t>
            </a:r>
          </a:p>
          <a:p>
            <a:endParaRPr lang="en-US" sz="1600" dirty="0" smtClean="0"/>
          </a:p>
          <a:p>
            <a:r>
              <a:rPr lang="en-US" sz="1600" dirty="0" smtClean="0"/>
              <a:t>Measure the pressure at points of 60, 50, 40 and 30 </a:t>
            </a:r>
            <a:r>
              <a:rPr lang="en-US" sz="1600" dirty="0" err="1" smtClean="0"/>
              <a:t>mL.</a:t>
            </a:r>
            <a:r>
              <a:rPr lang="en-US" sz="1600" dirty="0" smtClean="0"/>
              <a:t> of air inside the syringe and then stop the </a:t>
            </a:r>
            <a:r>
              <a:rPr lang="en-US" sz="1600" dirty="0" err="1" smtClean="0"/>
              <a:t>Labdisc</a:t>
            </a:r>
            <a:r>
              <a:rPr lang="en-US" sz="1600" dirty="0" smtClean="0"/>
              <a:t>. </a:t>
            </a:r>
            <a:endParaRPr lang="es-CL" dirty="0"/>
          </a:p>
        </p:txBody>
      </p:sp>
      <p:sp>
        <p:nvSpPr>
          <p:cNvPr id="14" name="13 CuadroTexto"/>
          <p:cNvSpPr txBox="1"/>
          <p:nvPr/>
        </p:nvSpPr>
        <p:spPr>
          <a:xfrm>
            <a:off x="1187624" y="4293096"/>
            <a:ext cx="348046" cy="307777"/>
          </a:xfrm>
          <a:prstGeom prst="rect">
            <a:avLst/>
          </a:prstGeom>
          <a:noFill/>
        </p:spPr>
        <p:txBody>
          <a:bodyPr wrap="square" rtlCol="0">
            <a:spAutoFit/>
          </a:bodyPr>
          <a:lstStyle/>
          <a:p>
            <a:r>
              <a:rPr lang="es-CL" sz="1400" dirty="0" smtClean="0"/>
              <a:t> </a:t>
            </a:r>
          </a:p>
        </p:txBody>
      </p:sp>
      <p:sp>
        <p:nvSpPr>
          <p:cNvPr id="9"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1" name="10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12" name="Picture 6"/>
          <p:cNvPicPr>
            <a:picLocks noChangeAspect="1" noChangeArrowheads="1"/>
          </p:cNvPicPr>
          <p:nvPr/>
        </p:nvPicPr>
        <p:blipFill>
          <a:blip r:embed="rId2" cstate="print"/>
          <a:srcRect/>
          <a:stretch>
            <a:fillRect/>
          </a:stretch>
        </p:blipFill>
        <p:spPr bwMode="auto">
          <a:xfrm>
            <a:off x="1187624" y="3573016"/>
            <a:ext cx="304800" cy="314325"/>
          </a:xfrm>
          <a:prstGeom prst="rect">
            <a:avLst/>
          </a:prstGeom>
          <a:noFill/>
          <a:ln w="9525">
            <a:noFill/>
            <a:miter lim="800000"/>
            <a:headEnd/>
            <a:tailEnd/>
          </a:ln>
          <a:effectLst/>
        </p:spPr>
      </p:pic>
      <p:pic>
        <p:nvPicPr>
          <p:cNvPr id="13" name="Picture 3"/>
          <p:cNvPicPr>
            <a:picLocks noChangeAspect="1" noChangeArrowheads="1"/>
          </p:cNvPicPr>
          <p:nvPr/>
        </p:nvPicPr>
        <p:blipFill>
          <a:blip r:embed="rId3" cstate="print"/>
          <a:srcRect/>
          <a:stretch>
            <a:fillRect/>
          </a:stretch>
        </p:blipFill>
        <p:spPr bwMode="auto">
          <a:xfrm>
            <a:off x="1187624" y="2564904"/>
            <a:ext cx="314325" cy="304800"/>
          </a:xfrm>
          <a:prstGeom prst="rect">
            <a:avLst/>
          </a:prstGeom>
          <a:noFill/>
          <a:ln w="9525">
            <a:noFill/>
            <a:miter lim="800000"/>
            <a:headEnd/>
            <a:tailEnd/>
          </a:ln>
          <a:effectLst/>
        </p:spPr>
      </p:pic>
    </p:spTree>
    <p:extLst>
      <p:ext uri="{BB962C8B-B14F-4D97-AF65-F5344CB8AC3E}">
        <p14:creationId xmlns="" xmlns:p14="http://schemas.microsoft.com/office/powerpoint/2010/main" val="144066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403648" y="2780928"/>
            <a:ext cx="6480720" cy="2308324"/>
          </a:xfrm>
          <a:prstGeom prst="rect">
            <a:avLst/>
          </a:prstGeom>
          <a:noFill/>
        </p:spPr>
        <p:txBody>
          <a:bodyPr wrap="square" rtlCol="0">
            <a:spAutoFit/>
          </a:bodyPr>
          <a:lstStyle/>
          <a:p>
            <a:r>
              <a:rPr lang="en-US" sz="1600" dirty="0" smtClean="0"/>
              <a:t>Connect the </a:t>
            </a:r>
            <a:r>
              <a:rPr lang="en-US" sz="1600" dirty="0" err="1" smtClean="0"/>
              <a:t>Labdisc</a:t>
            </a:r>
            <a:r>
              <a:rPr lang="en-US" sz="1600" dirty="0" smtClean="0"/>
              <a:t> to the computer using the USB communication cable or via the Bluetooth wireless communication channel.</a:t>
            </a:r>
          </a:p>
          <a:p>
            <a:r>
              <a:rPr lang="en-US" sz="1600" dirty="0" smtClean="0"/>
              <a:t> </a:t>
            </a:r>
          </a:p>
          <a:p>
            <a:r>
              <a:rPr lang="en-US" sz="1600" dirty="0" smtClean="0"/>
              <a:t>In the top menu click the          button and select the             button. Select the last experiment of the list.</a:t>
            </a:r>
          </a:p>
          <a:p>
            <a:r>
              <a:rPr lang="en-US" sz="1600" dirty="0" smtClean="0"/>
              <a:t> </a:t>
            </a:r>
          </a:p>
          <a:p>
            <a:r>
              <a:rPr lang="en-US" sz="1600" dirty="0" smtClean="0"/>
              <a:t>Observe the graph displayed on the screen and write   notes  on   the   graph by   pressing        </a:t>
            </a:r>
            <a:r>
              <a:rPr lang="en-US" sz="1600" dirty="0" smtClean="0"/>
              <a:t>,, </a:t>
            </a:r>
            <a:r>
              <a:rPr lang="en-US" sz="1600" dirty="0" smtClean="0"/>
              <a:t>specifying your observations according to the moment you registered the data. </a:t>
            </a:r>
            <a:endParaRPr lang="es-CL" sz="1600" dirty="0"/>
          </a:p>
        </p:txBody>
      </p:sp>
      <p:pic>
        <p:nvPicPr>
          <p:cNvPr id="8" name="7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55776" y="4509120"/>
            <a:ext cx="360040" cy="288032"/>
          </a:xfrm>
          <a:prstGeom prst="rect">
            <a:avLst/>
          </a:prstGeom>
        </p:spPr>
      </p:pic>
      <p:sp>
        <p:nvSpPr>
          <p:cNvPr id="14" name="13 CuadroTexto"/>
          <p:cNvSpPr txBox="1"/>
          <p:nvPr/>
        </p:nvSpPr>
        <p:spPr>
          <a:xfrm>
            <a:off x="1187624" y="3337247"/>
            <a:ext cx="420054" cy="307777"/>
          </a:xfrm>
          <a:prstGeom prst="rect">
            <a:avLst/>
          </a:prstGeom>
          <a:noFill/>
        </p:spPr>
        <p:txBody>
          <a:bodyPr wrap="square" rtlCol="0">
            <a:spAutoFit/>
          </a:bodyPr>
          <a:lstStyle/>
          <a:p>
            <a:r>
              <a:rPr lang="es-CL" sz="1400" dirty="0" smtClean="0"/>
              <a:t>   </a:t>
            </a:r>
          </a:p>
        </p:txBody>
      </p:sp>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5122" name="Picture 2"/>
          <p:cNvPicPr>
            <a:picLocks noChangeAspect="1" noChangeArrowheads="1"/>
          </p:cNvPicPr>
          <p:nvPr/>
        </p:nvPicPr>
        <p:blipFill>
          <a:blip r:embed="rId4" cstate="print"/>
          <a:srcRect/>
          <a:stretch>
            <a:fillRect/>
          </a:stretch>
        </p:blipFill>
        <p:spPr bwMode="auto">
          <a:xfrm>
            <a:off x="1098848" y="2855218"/>
            <a:ext cx="276225" cy="285750"/>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1101130" y="3573016"/>
            <a:ext cx="285750" cy="295275"/>
          </a:xfrm>
          <a:prstGeom prst="rect">
            <a:avLst/>
          </a:prstGeom>
          <a:noFill/>
          <a:ln w="9525">
            <a:noFill/>
            <a:miter lim="800000"/>
            <a:headEnd/>
            <a:tailEnd/>
          </a:ln>
        </p:spPr>
      </p:pic>
      <p:pic>
        <p:nvPicPr>
          <p:cNvPr id="5124" name="Picture 4"/>
          <p:cNvPicPr>
            <a:picLocks noChangeAspect="1" noChangeArrowheads="1"/>
          </p:cNvPicPr>
          <p:nvPr/>
        </p:nvPicPr>
        <p:blipFill>
          <a:blip r:embed="rId6" cstate="print"/>
          <a:srcRect/>
          <a:stretch>
            <a:fillRect/>
          </a:stretch>
        </p:blipFill>
        <p:spPr bwMode="auto">
          <a:xfrm>
            <a:off x="1098848" y="4293096"/>
            <a:ext cx="304800" cy="304800"/>
          </a:xfrm>
          <a:prstGeom prst="rect">
            <a:avLst/>
          </a:prstGeom>
          <a:noFill/>
          <a:ln w="9525">
            <a:noFill/>
            <a:miter lim="800000"/>
            <a:headEnd/>
            <a:tailEnd/>
          </a:ln>
        </p:spPr>
      </p:pic>
      <p:pic>
        <p:nvPicPr>
          <p:cNvPr id="24" name="23 Imagen"/>
          <p:cNvPicPr/>
          <p:nvPr/>
        </p:nvPicPr>
        <p:blipFill>
          <a:blip r:embed="rId7" cstate="print"/>
          <a:srcRect/>
          <a:stretch>
            <a:fillRect/>
          </a:stretch>
        </p:blipFill>
        <p:spPr bwMode="auto">
          <a:xfrm>
            <a:off x="5868144" y="3501008"/>
            <a:ext cx="360040" cy="251842"/>
          </a:xfrm>
          <a:prstGeom prst="rect">
            <a:avLst/>
          </a:prstGeom>
          <a:noFill/>
          <a:ln w="9525">
            <a:noFill/>
            <a:miter lim="800000"/>
            <a:headEnd/>
            <a:tailEnd/>
          </a:ln>
        </p:spPr>
      </p:pic>
      <p:pic>
        <p:nvPicPr>
          <p:cNvPr id="25" name="24 Imagen"/>
          <p:cNvPicPr/>
          <p:nvPr/>
        </p:nvPicPr>
        <p:blipFill>
          <a:blip r:embed="rId8" cstate="print"/>
          <a:srcRect/>
          <a:stretch>
            <a:fillRect/>
          </a:stretch>
        </p:blipFill>
        <p:spPr bwMode="auto">
          <a:xfrm>
            <a:off x="3563888" y="3501008"/>
            <a:ext cx="360040" cy="216024"/>
          </a:xfrm>
          <a:prstGeom prst="rect">
            <a:avLst/>
          </a:prstGeom>
          <a:noFill/>
          <a:ln w="9525">
            <a:noFill/>
            <a:miter lim="800000"/>
            <a:headEnd/>
            <a:tailEnd/>
          </a:ln>
        </p:spPr>
      </p:pic>
    </p:spTree>
    <p:extLst>
      <p:ext uri="{BB962C8B-B14F-4D97-AF65-F5344CB8AC3E}">
        <p14:creationId xmlns="" xmlns:p14="http://schemas.microsoft.com/office/powerpoint/2010/main" val="1311205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691680" y="2348880"/>
            <a:ext cx="6048672" cy="2062103"/>
          </a:xfrm>
          <a:prstGeom prst="rect">
            <a:avLst/>
          </a:prstGeom>
          <a:noFill/>
        </p:spPr>
        <p:txBody>
          <a:bodyPr wrap="square" rtlCol="0">
            <a:spAutoFit/>
          </a:bodyPr>
          <a:lstStyle/>
          <a:p>
            <a:r>
              <a:rPr lang="en-US" sz="1600" dirty="0" smtClean="0"/>
              <a:t>Press the           button, save the data on the computer and export to Excel. </a:t>
            </a:r>
          </a:p>
          <a:p>
            <a:endParaRPr lang="en-US" sz="1600" dirty="0" smtClean="0"/>
          </a:p>
          <a:p>
            <a:r>
              <a:rPr lang="en-US" sz="1600" dirty="0" smtClean="0"/>
              <a:t>Add a third column with the air volume (in </a:t>
            </a:r>
            <a:r>
              <a:rPr lang="en-US" sz="1600" dirty="0" err="1" smtClean="0"/>
              <a:t>mL.</a:t>
            </a:r>
            <a:r>
              <a:rPr lang="en-US" sz="1600" dirty="0" smtClean="0"/>
              <a:t>) recorded at each measurement. </a:t>
            </a:r>
          </a:p>
          <a:p>
            <a:endParaRPr lang="en-US" sz="1600" dirty="0" smtClean="0"/>
          </a:p>
          <a:p>
            <a:r>
              <a:rPr lang="en-US" sz="1600" dirty="0" smtClean="0"/>
              <a:t>Multiply the air pressure with the volume in each case and compare the values.</a:t>
            </a:r>
            <a:endParaRPr lang="es-CL" sz="1600" dirty="0"/>
          </a:p>
        </p:txBody>
      </p:sp>
      <p:sp>
        <p:nvSpPr>
          <p:cNvPr id="14" name="13 CuadroTexto"/>
          <p:cNvSpPr txBox="1"/>
          <p:nvPr/>
        </p:nvSpPr>
        <p:spPr>
          <a:xfrm>
            <a:off x="1187624" y="3337247"/>
            <a:ext cx="420054" cy="307777"/>
          </a:xfrm>
          <a:prstGeom prst="rect">
            <a:avLst/>
          </a:prstGeom>
          <a:noFill/>
        </p:spPr>
        <p:txBody>
          <a:bodyPr wrap="square" rtlCol="0">
            <a:spAutoFit/>
          </a:bodyPr>
          <a:lstStyle/>
          <a:p>
            <a:r>
              <a:rPr lang="es-CL" sz="1400" dirty="0" smtClean="0"/>
              <a:t>   </a:t>
            </a:r>
          </a:p>
        </p:txBody>
      </p:sp>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5125" name="Picture 5"/>
          <p:cNvPicPr>
            <a:picLocks noChangeAspect="1" noChangeArrowheads="1"/>
          </p:cNvPicPr>
          <p:nvPr/>
        </p:nvPicPr>
        <p:blipFill>
          <a:blip r:embed="rId2" cstate="print"/>
          <a:srcRect/>
          <a:stretch>
            <a:fillRect/>
          </a:stretch>
        </p:blipFill>
        <p:spPr bwMode="auto">
          <a:xfrm>
            <a:off x="1403648" y="2348880"/>
            <a:ext cx="295275" cy="276225"/>
          </a:xfrm>
          <a:prstGeom prst="rect">
            <a:avLst/>
          </a:prstGeom>
          <a:noFill/>
          <a:ln w="9525">
            <a:noFill/>
            <a:miter lim="800000"/>
            <a:headEnd/>
            <a:tailEnd/>
          </a:ln>
        </p:spPr>
      </p:pic>
      <p:pic>
        <p:nvPicPr>
          <p:cNvPr id="5126" name="Picture 6"/>
          <p:cNvPicPr>
            <a:picLocks noChangeAspect="1" noChangeArrowheads="1"/>
          </p:cNvPicPr>
          <p:nvPr/>
        </p:nvPicPr>
        <p:blipFill>
          <a:blip r:embed="rId3" cstate="print"/>
          <a:srcRect/>
          <a:stretch>
            <a:fillRect/>
          </a:stretch>
        </p:blipFill>
        <p:spPr bwMode="auto">
          <a:xfrm>
            <a:off x="1403648" y="3140968"/>
            <a:ext cx="285750" cy="304800"/>
          </a:xfrm>
          <a:prstGeom prst="rect">
            <a:avLst/>
          </a:prstGeom>
          <a:noFill/>
          <a:ln w="9525">
            <a:noFill/>
            <a:miter lim="800000"/>
            <a:headEnd/>
            <a:tailEnd/>
          </a:ln>
        </p:spPr>
      </p:pic>
      <p:pic>
        <p:nvPicPr>
          <p:cNvPr id="5127" name="Picture 7"/>
          <p:cNvPicPr>
            <a:picLocks noChangeAspect="1" noChangeArrowheads="1"/>
          </p:cNvPicPr>
          <p:nvPr/>
        </p:nvPicPr>
        <p:blipFill>
          <a:blip r:embed="rId4" cstate="print"/>
          <a:srcRect/>
          <a:stretch>
            <a:fillRect/>
          </a:stretch>
        </p:blipFill>
        <p:spPr bwMode="auto">
          <a:xfrm>
            <a:off x="1403648" y="3789040"/>
            <a:ext cx="295275" cy="304800"/>
          </a:xfrm>
          <a:prstGeom prst="rect">
            <a:avLst/>
          </a:prstGeom>
          <a:noFill/>
          <a:ln w="9525">
            <a:noFill/>
            <a:miter lim="800000"/>
            <a:headEnd/>
            <a:tailEnd/>
          </a:ln>
        </p:spPr>
      </p:pic>
      <p:pic>
        <p:nvPicPr>
          <p:cNvPr id="19" name="18 Imagen" descr="Boyle tabla.jpg"/>
          <p:cNvPicPr>
            <a:picLocks noChangeAspect="1"/>
          </p:cNvPicPr>
          <p:nvPr/>
        </p:nvPicPr>
        <p:blipFill>
          <a:blip r:embed="rId5" cstate="print"/>
          <a:stretch>
            <a:fillRect/>
          </a:stretch>
        </p:blipFill>
        <p:spPr>
          <a:xfrm>
            <a:off x="2555776" y="4581128"/>
            <a:ext cx="3781425" cy="1219200"/>
          </a:xfrm>
          <a:prstGeom prst="rect">
            <a:avLst/>
          </a:prstGeom>
        </p:spPr>
      </p:pic>
      <p:pic>
        <p:nvPicPr>
          <p:cNvPr id="6146" name="Picture 2"/>
          <p:cNvPicPr>
            <a:picLocks noChangeAspect="1" noChangeArrowheads="1"/>
          </p:cNvPicPr>
          <p:nvPr/>
        </p:nvPicPr>
        <p:blipFill>
          <a:blip r:embed="rId6" cstate="print"/>
          <a:srcRect/>
          <a:stretch>
            <a:fillRect/>
          </a:stretch>
        </p:blipFill>
        <p:spPr bwMode="auto">
          <a:xfrm>
            <a:off x="2555776" y="2204864"/>
            <a:ext cx="495300" cy="485775"/>
          </a:xfrm>
          <a:prstGeom prst="rect">
            <a:avLst/>
          </a:prstGeom>
          <a:noFill/>
          <a:ln w="9525">
            <a:noFill/>
            <a:miter lim="800000"/>
            <a:headEnd/>
            <a:tailEnd/>
          </a:ln>
        </p:spPr>
      </p:pic>
    </p:spTree>
    <p:extLst>
      <p:ext uri="{BB962C8B-B14F-4D97-AF65-F5344CB8AC3E}">
        <p14:creationId xmlns="" xmlns:p14="http://schemas.microsoft.com/office/powerpoint/2010/main" val="1311205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7961" y="2708922"/>
            <a:ext cx="6267450" cy="648070"/>
          </a:xfrm>
          <a:prstGeom prst="rect">
            <a:avLst/>
          </a:prstGeom>
        </p:spPr>
      </p:pic>
      <p:pic>
        <p:nvPicPr>
          <p:cNvPr id="2" name="1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39776" y="2636913"/>
            <a:ext cx="504825" cy="447675"/>
          </a:xfrm>
          <a:prstGeom prst="rect">
            <a:avLst/>
          </a:prstGeom>
        </p:spPr>
      </p:pic>
      <p:sp>
        <p:nvSpPr>
          <p:cNvPr id="8"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10 CuadroTexto"/>
          <p:cNvSpPr txBox="1"/>
          <p:nvPr/>
        </p:nvSpPr>
        <p:spPr>
          <a:xfrm>
            <a:off x="1835696" y="2780928"/>
            <a:ext cx="5729266" cy="584775"/>
          </a:xfrm>
          <a:prstGeom prst="rect">
            <a:avLst/>
          </a:prstGeom>
          <a:noFill/>
        </p:spPr>
        <p:txBody>
          <a:bodyPr wrap="square" rtlCol="0">
            <a:spAutoFit/>
          </a:bodyPr>
          <a:lstStyle/>
          <a:p>
            <a:r>
              <a:rPr lang="en-US" sz="1600" b="1" dirty="0" smtClean="0"/>
              <a:t>Were there differences between what you expected and your actual results? </a:t>
            </a:r>
            <a:endParaRPr lang="es-CL" sz="1600" b="1" dirty="0"/>
          </a:p>
        </p:txBody>
      </p:sp>
      <p:pic>
        <p:nvPicPr>
          <p:cNvPr id="12" name="11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7961" y="3501009"/>
            <a:ext cx="6267450" cy="576064"/>
          </a:xfrm>
          <a:prstGeom prst="rect">
            <a:avLst/>
          </a:prstGeom>
        </p:spPr>
      </p:pic>
      <p:pic>
        <p:nvPicPr>
          <p:cNvPr id="13" name="12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39776" y="3429000"/>
            <a:ext cx="504825" cy="447675"/>
          </a:xfrm>
          <a:prstGeom prst="rect">
            <a:avLst/>
          </a:prstGeom>
        </p:spPr>
      </p:pic>
      <p:sp>
        <p:nvSpPr>
          <p:cNvPr id="14" name="13 CuadroTexto"/>
          <p:cNvSpPr txBox="1"/>
          <p:nvPr/>
        </p:nvSpPr>
        <p:spPr>
          <a:xfrm>
            <a:off x="1835697" y="3573016"/>
            <a:ext cx="5977707" cy="338554"/>
          </a:xfrm>
          <a:prstGeom prst="rect">
            <a:avLst/>
          </a:prstGeom>
          <a:noFill/>
        </p:spPr>
        <p:txBody>
          <a:bodyPr wrap="square" rtlCol="0">
            <a:spAutoFit/>
          </a:bodyPr>
          <a:lstStyle/>
          <a:p>
            <a:r>
              <a:rPr lang="en-US" sz="1600" b="1" dirty="0" smtClean="0"/>
              <a:t>What happens with the air pressure when you decrease the volume? </a:t>
            </a:r>
            <a:endParaRPr lang="es-CL" sz="1600" b="1" dirty="0"/>
          </a:p>
        </p:txBody>
      </p:sp>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7960" y="4312841"/>
            <a:ext cx="6267450" cy="772343"/>
          </a:xfrm>
          <a:prstGeom prst="rect">
            <a:avLst/>
          </a:prstGeom>
        </p:spPr>
      </p:pic>
      <p:pic>
        <p:nvPicPr>
          <p:cNvPr id="16" name="15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39775" y="4240833"/>
            <a:ext cx="504825" cy="447675"/>
          </a:xfrm>
          <a:prstGeom prst="rect">
            <a:avLst/>
          </a:prstGeom>
        </p:spPr>
      </p:pic>
      <p:sp>
        <p:nvSpPr>
          <p:cNvPr id="17" name="16 CuadroTexto"/>
          <p:cNvSpPr txBox="1"/>
          <p:nvPr/>
        </p:nvSpPr>
        <p:spPr>
          <a:xfrm>
            <a:off x="1835696" y="4446985"/>
            <a:ext cx="5977707" cy="584775"/>
          </a:xfrm>
          <a:prstGeom prst="rect">
            <a:avLst/>
          </a:prstGeom>
          <a:noFill/>
        </p:spPr>
        <p:txBody>
          <a:bodyPr wrap="square" rtlCol="0">
            <a:spAutoFit/>
          </a:bodyPr>
          <a:lstStyle/>
          <a:p>
            <a:r>
              <a:rPr lang="en-US" sz="1600" b="1" dirty="0" smtClean="0"/>
              <a:t>Can you find any relation between the pressure and the volume of a gas in a closed container? </a:t>
            </a:r>
            <a:endParaRPr lang="es-CL" sz="1600" b="1" dirty="0"/>
          </a:p>
        </p:txBody>
      </p:sp>
      <p:sp>
        <p:nvSpPr>
          <p:cNvPr id="18"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9" name="18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 xmlns:p14="http://schemas.microsoft.com/office/powerpoint/2010/main" val="1449309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Rectángulo redondeado"/>
          <p:cNvSpPr/>
          <p:nvPr/>
        </p:nvSpPr>
        <p:spPr>
          <a:xfrm>
            <a:off x="1475656" y="2204864"/>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763688" y="2276872"/>
            <a:ext cx="5654625" cy="523220"/>
          </a:xfrm>
          <a:prstGeom prst="rect">
            <a:avLst/>
          </a:prstGeom>
          <a:noFill/>
        </p:spPr>
        <p:txBody>
          <a:bodyPr wrap="none" rtlCol="0">
            <a:spAutoFit/>
          </a:bodyPr>
          <a:lstStyle/>
          <a:p>
            <a:r>
              <a:rPr lang="en-US" sz="1400" b="1" dirty="0">
                <a:solidFill>
                  <a:srgbClr val="F7B047"/>
                </a:solidFill>
              </a:rPr>
              <a:t>The graph below should be similar to the one the students came up with:</a:t>
            </a:r>
            <a:r>
              <a:rPr lang="en-US" sz="1400" i="1" dirty="0">
                <a:solidFill>
                  <a:srgbClr val="F7B047"/>
                </a:solidFill>
              </a:rPr>
              <a:t> </a:t>
            </a:r>
            <a:endParaRPr lang="es-CL" sz="1400" dirty="0">
              <a:solidFill>
                <a:srgbClr val="F7B047"/>
              </a:solidFill>
            </a:endParaRPr>
          </a:p>
          <a:p>
            <a:endParaRPr lang="es-CL" sz="1400" dirty="0"/>
          </a:p>
        </p:txBody>
      </p:sp>
      <p:sp>
        <p:nvSpPr>
          <p:cNvPr id="8"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9" name="8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10" name="9 Imagen" descr="Boyle graf.jpg"/>
          <p:cNvPicPr>
            <a:picLocks noChangeAspect="1"/>
          </p:cNvPicPr>
          <p:nvPr/>
        </p:nvPicPr>
        <p:blipFill>
          <a:blip r:embed="rId3" cstate="print"/>
          <a:srcRect r="36613"/>
          <a:stretch>
            <a:fillRect/>
          </a:stretch>
        </p:blipFill>
        <p:spPr>
          <a:xfrm>
            <a:off x="2771800" y="2852936"/>
            <a:ext cx="3528392" cy="3533538"/>
          </a:xfrm>
          <a:prstGeom prst="rect">
            <a:avLst/>
          </a:prstGeom>
        </p:spPr>
      </p:pic>
    </p:spTree>
    <p:extLst>
      <p:ext uri="{BB962C8B-B14F-4D97-AF65-F5344CB8AC3E}">
        <p14:creationId xmlns="" xmlns:p14="http://schemas.microsoft.com/office/powerpoint/2010/main" val="4042537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5"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26" name="25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7171" name="Picture 3"/>
          <p:cNvPicPr>
            <a:picLocks noChangeAspect="1" noChangeArrowheads="1"/>
          </p:cNvPicPr>
          <p:nvPr/>
        </p:nvPicPr>
        <p:blipFill>
          <a:blip r:embed="rId2" cstate="print"/>
          <a:srcRect/>
          <a:stretch>
            <a:fillRect/>
          </a:stretch>
        </p:blipFill>
        <p:spPr bwMode="auto">
          <a:xfrm>
            <a:off x="1619672" y="2132856"/>
            <a:ext cx="6329976" cy="4355647"/>
          </a:xfrm>
          <a:prstGeom prst="rect">
            <a:avLst/>
          </a:prstGeom>
          <a:noFill/>
          <a:ln w="9525">
            <a:noFill/>
            <a:miter lim="800000"/>
            <a:headEnd/>
            <a:tailEnd/>
          </a:ln>
        </p:spPr>
      </p:pic>
      <p:sp>
        <p:nvSpPr>
          <p:cNvPr id="31" name="30 CuadroTexto"/>
          <p:cNvSpPr txBox="1"/>
          <p:nvPr/>
        </p:nvSpPr>
        <p:spPr>
          <a:xfrm>
            <a:off x="2051720" y="4869160"/>
            <a:ext cx="5977707" cy="523220"/>
          </a:xfrm>
          <a:prstGeom prst="rect">
            <a:avLst/>
          </a:prstGeom>
          <a:noFill/>
        </p:spPr>
        <p:txBody>
          <a:bodyPr wrap="square" rtlCol="0">
            <a:spAutoFit/>
          </a:bodyPr>
          <a:lstStyle/>
          <a:p>
            <a:r>
              <a:rPr lang="en-US" sz="1400" b="1" dirty="0" smtClean="0"/>
              <a:t>What happens with the closed system´s conditions when its volume increases? </a:t>
            </a:r>
          </a:p>
        </p:txBody>
      </p:sp>
      <p:sp>
        <p:nvSpPr>
          <p:cNvPr id="32" name="31 CuadroTexto"/>
          <p:cNvSpPr txBox="1"/>
          <p:nvPr/>
        </p:nvSpPr>
        <p:spPr>
          <a:xfrm>
            <a:off x="1907704" y="5445224"/>
            <a:ext cx="5904656" cy="954107"/>
          </a:xfrm>
          <a:prstGeom prst="rect">
            <a:avLst/>
          </a:prstGeom>
          <a:noFill/>
        </p:spPr>
        <p:txBody>
          <a:bodyPr wrap="square" rtlCol="0">
            <a:spAutoFit/>
          </a:bodyPr>
          <a:lstStyle/>
          <a:p>
            <a:r>
              <a:rPr lang="en-US" sz="1400" dirty="0" smtClean="0"/>
              <a:t>Students should establish that lifting the plunger raises the volume inside the syringe, therefore lowering the pressure. This happens because a fixed number of air particles exert force against the sides of the container which now has increased the available space for them. </a:t>
            </a:r>
            <a:endParaRPr lang="es-CL" sz="1400" dirty="0"/>
          </a:p>
        </p:txBody>
      </p:sp>
      <p:sp>
        <p:nvSpPr>
          <p:cNvPr id="33" name="32 CuadroTexto"/>
          <p:cNvSpPr txBox="1"/>
          <p:nvPr/>
        </p:nvSpPr>
        <p:spPr>
          <a:xfrm>
            <a:off x="2051720" y="3645024"/>
            <a:ext cx="5977707" cy="307777"/>
          </a:xfrm>
          <a:prstGeom prst="rect">
            <a:avLst/>
          </a:prstGeom>
          <a:noFill/>
        </p:spPr>
        <p:txBody>
          <a:bodyPr wrap="square" rtlCol="0">
            <a:spAutoFit/>
          </a:bodyPr>
          <a:lstStyle/>
          <a:p>
            <a:r>
              <a:rPr lang="en-US" sz="1400" b="1" dirty="0" smtClean="0"/>
              <a:t>What kind of pressure variation is observed when the plunger is down?</a:t>
            </a:r>
          </a:p>
        </p:txBody>
      </p:sp>
      <p:sp>
        <p:nvSpPr>
          <p:cNvPr id="34" name="33 CuadroTexto"/>
          <p:cNvSpPr txBox="1"/>
          <p:nvPr/>
        </p:nvSpPr>
        <p:spPr>
          <a:xfrm>
            <a:off x="1979712" y="2204864"/>
            <a:ext cx="5977707" cy="523220"/>
          </a:xfrm>
          <a:prstGeom prst="rect">
            <a:avLst/>
          </a:prstGeom>
          <a:noFill/>
        </p:spPr>
        <p:txBody>
          <a:bodyPr wrap="square" rtlCol="0">
            <a:spAutoFit/>
          </a:bodyPr>
          <a:lstStyle/>
          <a:p>
            <a:r>
              <a:rPr lang="en-US" sz="1400" b="1" dirty="0" smtClean="0"/>
              <a:t>Observe the relation between pressure and </a:t>
            </a:r>
            <a:r>
              <a:rPr lang="en-US" sz="1400" b="1" dirty="0" smtClean="0"/>
              <a:t>volume, as well as the characteristics of the values obtained </a:t>
            </a:r>
            <a:r>
              <a:rPr lang="en-US" sz="1400" b="1" dirty="0" smtClean="0"/>
              <a:t>in each </a:t>
            </a:r>
            <a:r>
              <a:rPr lang="en-US" sz="1400" b="1" dirty="0" smtClean="0"/>
              <a:t>case?</a:t>
            </a:r>
            <a:endParaRPr lang="en-US" sz="1400" b="1" dirty="0" smtClean="0"/>
          </a:p>
        </p:txBody>
      </p:sp>
      <p:sp>
        <p:nvSpPr>
          <p:cNvPr id="35" name="34 CuadroTexto"/>
          <p:cNvSpPr txBox="1"/>
          <p:nvPr/>
        </p:nvSpPr>
        <p:spPr>
          <a:xfrm>
            <a:off x="1979712" y="4077072"/>
            <a:ext cx="5904656" cy="523220"/>
          </a:xfrm>
          <a:prstGeom prst="rect">
            <a:avLst/>
          </a:prstGeom>
          <a:noFill/>
        </p:spPr>
        <p:txBody>
          <a:bodyPr wrap="square" rtlCol="0">
            <a:spAutoFit/>
          </a:bodyPr>
          <a:lstStyle/>
          <a:p>
            <a:r>
              <a:rPr lang="en-US" sz="1400" dirty="0" smtClean="0"/>
              <a:t>Students should understand that when the plunger is down the gas volume is decreased and therefore the pressure increases.</a:t>
            </a:r>
            <a:endParaRPr lang="es-CL" sz="1400" dirty="0"/>
          </a:p>
        </p:txBody>
      </p:sp>
      <p:sp>
        <p:nvSpPr>
          <p:cNvPr id="36" name="35 CuadroTexto"/>
          <p:cNvSpPr txBox="1"/>
          <p:nvPr/>
        </p:nvSpPr>
        <p:spPr>
          <a:xfrm>
            <a:off x="1979712" y="2780928"/>
            <a:ext cx="5904656" cy="523220"/>
          </a:xfrm>
          <a:prstGeom prst="rect">
            <a:avLst/>
          </a:prstGeom>
          <a:noFill/>
        </p:spPr>
        <p:txBody>
          <a:bodyPr wrap="square" rtlCol="0">
            <a:spAutoFit/>
          </a:bodyPr>
          <a:lstStyle/>
          <a:p>
            <a:r>
              <a:rPr lang="en-US" sz="1400" dirty="0" smtClean="0"/>
              <a:t>Students should observe and compare the values obtained and indicate that they are relatively constant; which is explained by the Boyle´s Law statement.</a:t>
            </a:r>
            <a:endParaRPr lang="es-CL" sz="1400" dirty="0"/>
          </a:p>
        </p:txBody>
      </p:sp>
    </p:spTree>
    <p:extLst>
      <p:ext uri="{BB962C8B-B14F-4D97-AF65-F5344CB8AC3E}">
        <p14:creationId xmlns="" xmlns:p14="http://schemas.microsoft.com/office/powerpoint/2010/main" val="180692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648" y="2636912"/>
            <a:ext cx="6004715" cy="1224136"/>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547664" y="2708920"/>
            <a:ext cx="5865559" cy="1077218"/>
          </a:xfrm>
          <a:prstGeom prst="rect">
            <a:avLst/>
          </a:prstGeom>
          <a:noFill/>
        </p:spPr>
        <p:txBody>
          <a:bodyPr wrap="square" rtlCol="0">
            <a:spAutoFit/>
          </a:bodyPr>
          <a:lstStyle/>
          <a:p>
            <a:r>
              <a:rPr lang="en-US" sz="1600" dirty="0" smtClean="0"/>
              <a:t>The purpose of this activity is to analyze the relationship between the pressure and volume of a confined gas at constant temperature, create a hypothesis and proceed to test it using the </a:t>
            </a:r>
            <a:r>
              <a:rPr lang="en-US" sz="1600" dirty="0" err="1" smtClean="0"/>
              <a:t>Labdisc</a:t>
            </a:r>
            <a:r>
              <a:rPr lang="en-US" sz="1600" dirty="0" smtClean="0"/>
              <a:t> air pressure sensor.</a:t>
            </a:r>
            <a:endParaRPr lang="es-CL" sz="1600" dirty="0"/>
          </a:p>
        </p:txBody>
      </p:sp>
      <p:sp>
        <p:nvSpPr>
          <p:cNvPr id="9"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0" name="9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22" name="21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pic>
        <p:nvPicPr>
          <p:cNvPr id="8195" name="Picture 3"/>
          <p:cNvPicPr>
            <a:picLocks noChangeAspect="1" noChangeArrowheads="1"/>
          </p:cNvPicPr>
          <p:nvPr/>
        </p:nvPicPr>
        <p:blipFill>
          <a:blip r:embed="rId2" cstate="print"/>
          <a:srcRect/>
          <a:stretch>
            <a:fillRect/>
          </a:stretch>
        </p:blipFill>
        <p:spPr bwMode="auto">
          <a:xfrm>
            <a:off x="1547664" y="2132856"/>
            <a:ext cx="6480720" cy="4265918"/>
          </a:xfrm>
          <a:prstGeom prst="rect">
            <a:avLst/>
          </a:prstGeom>
          <a:noFill/>
          <a:ln w="9525">
            <a:noFill/>
            <a:miter lim="800000"/>
            <a:headEnd/>
            <a:tailEnd/>
          </a:ln>
        </p:spPr>
      </p:pic>
      <p:sp>
        <p:nvSpPr>
          <p:cNvPr id="23" name="22 CuadroTexto"/>
          <p:cNvSpPr txBox="1"/>
          <p:nvPr/>
        </p:nvSpPr>
        <p:spPr>
          <a:xfrm>
            <a:off x="1979712" y="2276872"/>
            <a:ext cx="5835755" cy="1015663"/>
          </a:xfrm>
          <a:prstGeom prst="rect">
            <a:avLst/>
          </a:prstGeom>
          <a:noFill/>
        </p:spPr>
        <p:txBody>
          <a:bodyPr wrap="square" rtlCol="0">
            <a:spAutoFit/>
          </a:bodyPr>
          <a:lstStyle/>
          <a:p>
            <a:r>
              <a:rPr lang="en-US" sz="1200" b="1" dirty="0" smtClean="0"/>
              <a:t>If you consider the Boyle´s Law statement and observe the multiple of pressure and volume in each case, how do you explain the variation between them? </a:t>
            </a:r>
          </a:p>
          <a:p>
            <a:endParaRPr lang="en-US" sz="1200" dirty="0"/>
          </a:p>
          <a:p>
            <a:r>
              <a:rPr lang="en-US" sz="1200" dirty="0" smtClean="0"/>
              <a:t>Students should indicate certain variations that could influence the results, such as the pulse of the person who was measuring, the accuracy of the syringe, etc. </a:t>
            </a:r>
            <a:endParaRPr lang="es-CL" sz="1200" dirty="0"/>
          </a:p>
        </p:txBody>
      </p:sp>
      <p:sp>
        <p:nvSpPr>
          <p:cNvPr id="24" name="23 CuadroTexto"/>
          <p:cNvSpPr txBox="1"/>
          <p:nvPr/>
        </p:nvSpPr>
        <p:spPr>
          <a:xfrm>
            <a:off x="2051720" y="3573016"/>
            <a:ext cx="5835755" cy="1015663"/>
          </a:xfrm>
          <a:prstGeom prst="rect">
            <a:avLst/>
          </a:prstGeom>
          <a:noFill/>
        </p:spPr>
        <p:txBody>
          <a:bodyPr wrap="square" rtlCol="0">
            <a:spAutoFit/>
          </a:bodyPr>
          <a:lstStyle/>
          <a:p>
            <a:r>
              <a:rPr lang="en-US" sz="1200" b="1" dirty="0" smtClean="0"/>
              <a:t>What is the relationship between the volume and the air pressure of a gas </a:t>
            </a:r>
          </a:p>
          <a:p>
            <a:r>
              <a:rPr lang="es-CL" sz="1200" b="1" dirty="0" smtClean="0"/>
              <a:t>in a </a:t>
            </a:r>
            <a:r>
              <a:rPr lang="es-CL" sz="1200" b="1" dirty="0" err="1" smtClean="0"/>
              <a:t>closed</a:t>
            </a:r>
            <a:r>
              <a:rPr lang="es-CL" sz="1200" b="1" dirty="0" smtClean="0"/>
              <a:t> </a:t>
            </a:r>
            <a:r>
              <a:rPr lang="es-CL" sz="1200" b="1" dirty="0" err="1" smtClean="0"/>
              <a:t>container</a:t>
            </a:r>
            <a:r>
              <a:rPr lang="es-CL" sz="1200" b="1" dirty="0" smtClean="0"/>
              <a:t>? </a:t>
            </a:r>
          </a:p>
          <a:p>
            <a:endParaRPr lang="en-US" sz="1000" dirty="0"/>
          </a:p>
          <a:p>
            <a:r>
              <a:rPr lang="en-US" sz="1200" dirty="0" smtClean="0"/>
              <a:t>Students should establish an inverse proportionality between the air pressure and volume. When the volume decreases, the pressure increases and vice versa. </a:t>
            </a:r>
            <a:endParaRPr lang="es-CL" sz="1200" dirty="0"/>
          </a:p>
        </p:txBody>
      </p:sp>
      <p:sp>
        <p:nvSpPr>
          <p:cNvPr id="25" name="24 CuadroTexto"/>
          <p:cNvSpPr txBox="1"/>
          <p:nvPr/>
        </p:nvSpPr>
        <p:spPr>
          <a:xfrm>
            <a:off x="2051720" y="4869160"/>
            <a:ext cx="5835755" cy="1569660"/>
          </a:xfrm>
          <a:prstGeom prst="rect">
            <a:avLst/>
          </a:prstGeom>
          <a:noFill/>
        </p:spPr>
        <p:txBody>
          <a:bodyPr wrap="square" rtlCol="0">
            <a:spAutoFit/>
          </a:bodyPr>
          <a:lstStyle/>
          <a:p>
            <a:r>
              <a:rPr lang="en-US" sz="1200" b="1" dirty="0" smtClean="0"/>
              <a:t>What do you think happens on a molecular level, that allows these pressure variations </a:t>
            </a:r>
          </a:p>
          <a:p>
            <a:r>
              <a:rPr lang="es-CL" sz="1200" b="1" dirty="0" err="1" smtClean="0"/>
              <a:t>to</a:t>
            </a:r>
            <a:r>
              <a:rPr lang="es-CL" sz="1200" b="1" dirty="0" smtClean="0"/>
              <a:t> </a:t>
            </a:r>
            <a:r>
              <a:rPr lang="es-CL" sz="1200" b="1" dirty="0" err="1" smtClean="0"/>
              <a:t>occur</a:t>
            </a:r>
            <a:r>
              <a:rPr lang="es-CL" sz="1200" b="1" dirty="0" smtClean="0"/>
              <a:t>? </a:t>
            </a:r>
          </a:p>
          <a:p>
            <a:endParaRPr lang="en-US" sz="1000" dirty="0"/>
          </a:p>
          <a:p>
            <a:r>
              <a:rPr lang="en-US" sz="1200" dirty="0" smtClean="0"/>
              <a:t>Students should relate the air pressure to the molecular movements of the air particles. The particles collide with other particles and with the walls of the container. At an increased volume there are fewer particles colliding in the same wall surface area, and therefore the pressure drops. If you reduce the space, the particles will collide more often, causing the pressure to rise. </a:t>
            </a:r>
            <a:endParaRPr lang="es-CL" sz="1200" dirty="0"/>
          </a:p>
        </p:txBody>
      </p:sp>
    </p:spTree>
    <p:extLst>
      <p:ext uri="{BB962C8B-B14F-4D97-AF65-F5344CB8AC3E}">
        <p14:creationId xmlns="" xmlns:p14="http://schemas.microsoft.com/office/powerpoint/2010/main" val="2692753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Rectángulo redondeado"/>
          <p:cNvSpPr/>
          <p:nvPr/>
        </p:nvSpPr>
        <p:spPr>
          <a:xfrm>
            <a:off x="1619672" y="2708920"/>
            <a:ext cx="5976663" cy="1872208"/>
          </a:xfrm>
          <a:prstGeom prst="roundRect">
            <a:avLst/>
          </a:prstGeom>
          <a:solidFill>
            <a:srgbClr val="23BFB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5" name="24 Rectángulo redondeado"/>
          <p:cNvSpPr/>
          <p:nvPr/>
        </p:nvSpPr>
        <p:spPr>
          <a:xfrm>
            <a:off x="1619672" y="3933056"/>
            <a:ext cx="5976664" cy="648072"/>
          </a:xfrm>
          <a:prstGeom prst="roundRect">
            <a:avLst/>
          </a:prstGeom>
          <a:solidFill>
            <a:srgbClr val="23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26 Rectángulo redondeado"/>
          <p:cNvSpPr/>
          <p:nvPr/>
        </p:nvSpPr>
        <p:spPr>
          <a:xfrm>
            <a:off x="1619672" y="2852936"/>
            <a:ext cx="5976664" cy="648072"/>
          </a:xfrm>
          <a:prstGeom prst="roundRect">
            <a:avLst/>
          </a:prstGeom>
          <a:solidFill>
            <a:srgbClr val="23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30 Rectángulo redondeado"/>
          <p:cNvSpPr/>
          <p:nvPr/>
        </p:nvSpPr>
        <p:spPr>
          <a:xfrm>
            <a:off x="1619672" y="2492896"/>
            <a:ext cx="5976664" cy="360040"/>
          </a:xfrm>
          <a:prstGeom prst="roundRect">
            <a:avLst/>
          </a:prstGeom>
          <a:solidFill>
            <a:srgbClr val="1A9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32 Rectángulo"/>
          <p:cNvSpPr/>
          <p:nvPr/>
        </p:nvSpPr>
        <p:spPr>
          <a:xfrm>
            <a:off x="1619672" y="2708920"/>
            <a:ext cx="5976664" cy="216024"/>
          </a:xfrm>
          <a:prstGeom prst="rect">
            <a:avLst/>
          </a:prstGeom>
          <a:solidFill>
            <a:srgbClr val="1A9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33 CuadroTexto"/>
          <p:cNvSpPr txBox="1"/>
          <p:nvPr/>
        </p:nvSpPr>
        <p:spPr>
          <a:xfrm>
            <a:off x="1619672" y="2492896"/>
            <a:ext cx="5977707" cy="1908215"/>
          </a:xfrm>
          <a:prstGeom prst="rect">
            <a:avLst/>
          </a:prstGeom>
          <a:noFill/>
        </p:spPr>
        <p:txBody>
          <a:bodyPr wrap="square" rtlCol="0">
            <a:spAutoFit/>
          </a:bodyPr>
          <a:lstStyle/>
          <a:p>
            <a:r>
              <a:rPr lang="en-US" sz="1400" b="1" dirty="0" smtClean="0"/>
              <a:t> Students should reach following conclusions:</a:t>
            </a:r>
          </a:p>
          <a:p>
            <a:endParaRPr lang="en-US" sz="1000" b="1" dirty="0" smtClean="0"/>
          </a:p>
          <a:p>
            <a:endParaRPr lang="en-US" sz="1000" b="1" dirty="0" smtClean="0"/>
          </a:p>
          <a:p>
            <a:r>
              <a:rPr lang="en-US" sz="1400" dirty="0" smtClean="0"/>
              <a:t>There is an inverse relationship between the volume and the pressure inside a closed container. This relationship is expressed by the Boyle-Marriot Law which tells us that at constant temperature the volume is inversely proportional to the pressure, and the product of both variables is constant. We can conclude from this that when you increase the volume, the pressure decreases; and when you decrease the volume the pressure increases. </a:t>
            </a:r>
            <a:endParaRPr lang="en-US" sz="1400" b="1" dirty="0" smtClean="0"/>
          </a:p>
        </p:txBody>
      </p:sp>
      <p:sp>
        <p:nvSpPr>
          <p:cNvPr id="13"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4" name="13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 xmlns:p14="http://schemas.microsoft.com/office/powerpoint/2010/main" val="2692753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31218" y="2681068"/>
            <a:ext cx="6267450" cy="1179980"/>
          </a:xfrm>
          <a:prstGeom prst="rect">
            <a:avLst/>
          </a:prstGeom>
        </p:spPr>
      </p:pic>
      <p:pic>
        <p:nvPicPr>
          <p:cNvPr id="12" name="11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54993" y="2339727"/>
            <a:ext cx="6543675" cy="657225"/>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547664" y="2492896"/>
            <a:ext cx="6068990" cy="1169551"/>
          </a:xfrm>
          <a:prstGeom prst="rect">
            <a:avLst/>
          </a:prstGeom>
          <a:noFill/>
        </p:spPr>
        <p:txBody>
          <a:bodyPr wrap="square" rtlCol="0">
            <a:spAutoFit/>
          </a:bodyPr>
          <a:lstStyle/>
          <a:p>
            <a:r>
              <a:rPr lang="en-US" sz="1400" b="1" dirty="0" smtClean="0"/>
              <a:t>Consider an ideal gas at an initial pressure P1 of 1 [</a:t>
            </a:r>
            <a:r>
              <a:rPr lang="en-US" sz="1400" b="1" dirty="0" err="1" smtClean="0"/>
              <a:t>atm</a:t>
            </a:r>
            <a:r>
              <a:rPr lang="en-US" sz="1400" b="1" dirty="0" smtClean="0"/>
              <a:t>] and a volume V1 of 30 [l]. What is the final volume if the pressure increases to 2.5 </a:t>
            </a:r>
            <a:r>
              <a:rPr lang="en-US" sz="1400" b="1" dirty="0" err="1" smtClean="0"/>
              <a:t>atm</a:t>
            </a:r>
            <a:r>
              <a:rPr lang="en-US" sz="1400" b="1" dirty="0" smtClean="0"/>
              <a:t>? (T = constant)</a:t>
            </a:r>
          </a:p>
          <a:p>
            <a:endParaRPr lang="en-US" sz="1400" dirty="0" smtClean="0"/>
          </a:p>
          <a:p>
            <a:r>
              <a:rPr lang="en-US" sz="1400" dirty="0" smtClean="0"/>
              <a:t>Students should put the Boyle-Marriot Law into practice and calculate the final volume V2 of the ideal gas. The correct answer is 12 liters. </a:t>
            </a:r>
          </a:p>
        </p:txBody>
      </p:sp>
      <p:pic>
        <p:nvPicPr>
          <p:cNvPr id="13" name="12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31218" y="4409260"/>
            <a:ext cx="6267450" cy="1323996"/>
          </a:xfrm>
          <a:prstGeom prst="rect">
            <a:avLst/>
          </a:prstGeom>
        </p:spPr>
      </p:pic>
      <p:pic>
        <p:nvPicPr>
          <p:cNvPr id="14" name="13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54993" y="4067919"/>
            <a:ext cx="6543675" cy="657225"/>
          </a:xfrm>
          <a:prstGeom prst="rect">
            <a:avLst/>
          </a:prstGeom>
        </p:spPr>
      </p:pic>
      <p:sp>
        <p:nvSpPr>
          <p:cNvPr id="15" name="14 CuadroTexto"/>
          <p:cNvSpPr txBox="1"/>
          <p:nvPr/>
        </p:nvSpPr>
        <p:spPr>
          <a:xfrm>
            <a:off x="1601686" y="4193793"/>
            <a:ext cx="5996982" cy="1415772"/>
          </a:xfrm>
          <a:prstGeom prst="rect">
            <a:avLst/>
          </a:prstGeom>
          <a:noFill/>
        </p:spPr>
        <p:txBody>
          <a:bodyPr wrap="square" rtlCol="0">
            <a:spAutoFit/>
          </a:bodyPr>
          <a:lstStyle/>
          <a:p>
            <a:r>
              <a:rPr lang="en-US" sz="1400" b="1" dirty="0" smtClean="0"/>
              <a:t>How would the pressure of a confined gas inside of a syringe vary, if we try to compress it as much as possible? </a:t>
            </a:r>
          </a:p>
          <a:p>
            <a:endParaRPr lang="en-US" sz="800" b="1" dirty="0" smtClean="0"/>
          </a:p>
          <a:p>
            <a:endParaRPr lang="en-US" sz="800" b="1" dirty="0" smtClean="0"/>
          </a:p>
          <a:p>
            <a:r>
              <a:rPr lang="en-US" sz="1400" dirty="0" smtClean="0"/>
              <a:t>Students should analyze the situation and understand that if we compress the air we reduce the volume, raising the pressure because of the inverse relationship </a:t>
            </a:r>
            <a:r>
              <a:rPr lang="es-CL" sz="1400" dirty="0" smtClean="0"/>
              <a:t>of </a:t>
            </a:r>
            <a:r>
              <a:rPr lang="es-CL" sz="1400" dirty="0" err="1" smtClean="0"/>
              <a:t>both</a:t>
            </a:r>
            <a:r>
              <a:rPr lang="es-CL" sz="1400" dirty="0" smtClean="0"/>
              <a:t> variables. </a:t>
            </a:r>
            <a:endParaRPr lang="es-CL" sz="1300" dirty="0"/>
          </a:p>
        </p:txBody>
      </p:sp>
      <p:sp>
        <p:nvSpPr>
          <p:cNvPr id="17"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8" name="17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 xmlns:p14="http://schemas.microsoft.com/office/powerpoint/2010/main" val="1257748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31218" y="2681068"/>
            <a:ext cx="6267450" cy="891948"/>
          </a:xfrm>
          <a:prstGeom prst="rect">
            <a:avLst/>
          </a:prstGeom>
        </p:spPr>
      </p:pic>
      <p:pic>
        <p:nvPicPr>
          <p:cNvPr id="12" name="11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4993" y="2339727"/>
            <a:ext cx="6543675" cy="657225"/>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547664" y="2564904"/>
            <a:ext cx="5996982" cy="954107"/>
          </a:xfrm>
          <a:prstGeom prst="rect">
            <a:avLst/>
          </a:prstGeom>
          <a:noFill/>
        </p:spPr>
        <p:txBody>
          <a:bodyPr wrap="square" rtlCol="0">
            <a:spAutoFit/>
          </a:bodyPr>
          <a:lstStyle/>
          <a:p>
            <a:r>
              <a:rPr lang="en-US" sz="1400" b="1" dirty="0" smtClean="0"/>
              <a:t>What is the purpose of considering ideal as opposed to real gases? </a:t>
            </a:r>
          </a:p>
          <a:p>
            <a:endParaRPr lang="en-US" sz="1400" b="1" dirty="0" smtClean="0"/>
          </a:p>
          <a:p>
            <a:r>
              <a:rPr lang="en-US" sz="1400" dirty="0" smtClean="0"/>
              <a:t>Students should understand that a simple conceptual approach helps us to study and calculate the parameters of real gases behavior. </a:t>
            </a:r>
            <a:endParaRPr lang="es-CL" sz="1300" dirty="0"/>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 xmlns:p14="http://schemas.microsoft.com/office/powerpoint/2010/main" val="1257748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259632" y="2924944"/>
            <a:ext cx="6537672" cy="2062103"/>
          </a:xfrm>
          <a:prstGeom prst="rect">
            <a:avLst/>
          </a:prstGeom>
          <a:noFill/>
        </p:spPr>
        <p:txBody>
          <a:bodyPr wrap="square" rtlCol="0">
            <a:spAutoFit/>
          </a:bodyPr>
          <a:lstStyle/>
          <a:p>
            <a:r>
              <a:rPr lang="en-US" sz="1600" dirty="0" smtClean="0"/>
              <a:t>Throughout the history of science many important scientists have devoted their work to the analysis and observation of natural phenomenon, and to its description through the development of mathematical formula. Their conclusions have gradually passed into universal knowledge. For example, Avogadro, Gay-Lussac, Charles Graham and Robert Boyle studied the behavior of ideal gases between the 17th and 19th centuries. These eminent scientists contributed to the understanding of ideal gases, and established the relationships between the variables that describe them.</a:t>
            </a:r>
            <a:endParaRPr lang="es-CL" sz="1600" dirty="0"/>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6"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9" name="8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9971" y="2637414"/>
            <a:ext cx="6267450" cy="647570"/>
          </a:xfrm>
          <a:prstGeom prst="rect">
            <a:avLst/>
          </a:prstGeom>
        </p:spPr>
      </p:pic>
      <p:pic>
        <p:nvPicPr>
          <p:cNvPr id="11" name="10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5658" y="2495228"/>
            <a:ext cx="428625" cy="438150"/>
          </a:xfrm>
          <a:prstGeom prst="rect">
            <a:avLst/>
          </a:prstGeom>
        </p:spPr>
      </p:pic>
      <p:sp>
        <p:nvSpPr>
          <p:cNvPr id="13" name="12 CuadroTexto"/>
          <p:cNvSpPr txBox="1"/>
          <p:nvPr/>
        </p:nvSpPr>
        <p:spPr>
          <a:xfrm>
            <a:off x="1907704" y="2708920"/>
            <a:ext cx="6011646" cy="523220"/>
          </a:xfrm>
          <a:prstGeom prst="rect">
            <a:avLst/>
          </a:prstGeom>
          <a:noFill/>
        </p:spPr>
        <p:txBody>
          <a:bodyPr wrap="none" rtlCol="0">
            <a:spAutoFit/>
          </a:bodyPr>
          <a:lstStyle/>
          <a:p>
            <a:r>
              <a:rPr lang="en-US" sz="1400" dirty="0" smtClean="0"/>
              <a:t>Which variables do you think we should consider when studying the behavior of</a:t>
            </a:r>
          </a:p>
          <a:p>
            <a:r>
              <a:rPr lang="en-US" sz="1400" dirty="0" smtClean="0"/>
              <a:t> gases?</a:t>
            </a:r>
            <a:endParaRPr lang="es-CL" sz="1400" dirty="0"/>
          </a:p>
        </p:txBody>
      </p:sp>
      <p:pic>
        <p:nvPicPr>
          <p:cNvPr id="14" name="13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63688" y="4869160"/>
            <a:ext cx="6267450" cy="650913"/>
          </a:xfrm>
          <a:prstGeom prst="rect">
            <a:avLst/>
          </a:prstGeom>
        </p:spPr>
      </p:pic>
      <p:sp>
        <p:nvSpPr>
          <p:cNvPr id="17" name="16 CuadroTexto"/>
          <p:cNvSpPr txBox="1"/>
          <p:nvPr/>
        </p:nvSpPr>
        <p:spPr>
          <a:xfrm>
            <a:off x="1907704" y="3933056"/>
            <a:ext cx="5934344" cy="707886"/>
          </a:xfrm>
          <a:prstGeom prst="rect">
            <a:avLst/>
          </a:prstGeom>
          <a:noFill/>
        </p:spPr>
        <p:txBody>
          <a:bodyPr wrap="square" rtlCol="0">
            <a:spAutoFit/>
          </a:bodyPr>
          <a:lstStyle/>
          <a:p>
            <a:endParaRPr lang="en-US" sz="1200" dirty="0" smtClean="0"/>
          </a:p>
          <a:p>
            <a:r>
              <a:rPr lang="en-US" sz="1400" b="1" dirty="0" smtClean="0"/>
              <a:t>Carry </a:t>
            </a:r>
            <a:r>
              <a:rPr lang="en-US" sz="1400" b="1" dirty="0"/>
              <a:t>out the experiment activity with your class so that at the end you’ll be able to answer the following question: </a:t>
            </a:r>
            <a:r>
              <a:rPr lang="en-US" sz="1400" dirty="0" smtClean="0"/>
              <a:t> </a:t>
            </a:r>
            <a:endParaRPr lang="es-CL" sz="1400" dirty="0"/>
          </a:p>
        </p:txBody>
      </p:sp>
      <p:pic>
        <p:nvPicPr>
          <p:cNvPr id="18" name="17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91680" y="3573016"/>
            <a:ext cx="6267450" cy="435471"/>
          </a:xfrm>
          <a:prstGeom prst="rect">
            <a:avLst/>
          </a:prstGeom>
        </p:spPr>
      </p:pic>
      <p:pic>
        <p:nvPicPr>
          <p:cNvPr id="19" name="1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47664" y="4725144"/>
            <a:ext cx="428625" cy="438150"/>
          </a:xfrm>
          <a:prstGeom prst="rect">
            <a:avLst/>
          </a:prstGeom>
        </p:spPr>
      </p:pic>
      <p:sp>
        <p:nvSpPr>
          <p:cNvPr id="20" name="19 CuadroTexto"/>
          <p:cNvSpPr txBox="1"/>
          <p:nvPr/>
        </p:nvSpPr>
        <p:spPr>
          <a:xfrm>
            <a:off x="2051720" y="4941168"/>
            <a:ext cx="5729266" cy="523220"/>
          </a:xfrm>
          <a:prstGeom prst="rect">
            <a:avLst/>
          </a:prstGeom>
          <a:noFill/>
        </p:spPr>
        <p:txBody>
          <a:bodyPr wrap="square" rtlCol="0">
            <a:spAutoFit/>
          </a:bodyPr>
          <a:lstStyle/>
          <a:p>
            <a:r>
              <a:rPr lang="en-US" sz="1400" dirty="0" smtClean="0"/>
              <a:t>What is the relationship between the pressure and volume of a confined gas?</a:t>
            </a:r>
            <a:endParaRPr lang="es-CL" sz="1400" dirty="0"/>
          </a:p>
        </p:txBody>
      </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21" name="20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5656" y="3356992"/>
            <a:ext cx="428625" cy="438150"/>
          </a:xfrm>
          <a:prstGeom prst="rect">
            <a:avLst/>
          </a:prstGeom>
        </p:spPr>
      </p:pic>
      <p:sp>
        <p:nvSpPr>
          <p:cNvPr id="22" name="21 Rectángulo"/>
          <p:cNvSpPr/>
          <p:nvPr/>
        </p:nvSpPr>
        <p:spPr>
          <a:xfrm>
            <a:off x="2051720" y="3645024"/>
            <a:ext cx="5238328" cy="307777"/>
          </a:xfrm>
          <a:prstGeom prst="rect">
            <a:avLst/>
          </a:prstGeom>
        </p:spPr>
        <p:txBody>
          <a:bodyPr wrap="square">
            <a:spAutoFit/>
          </a:bodyPr>
          <a:lstStyle/>
          <a:p>
            <a:r>
              <a:rPr lang="en-US" sz="1400" dirty="0" smtClean="0"/>
              <a:t>Why do you think we talk about “ideal” gases?</a:t>
            </a:r>
            <a:endParaRPr lang="es-CL" sz="1400" dirty="0"/>
          </a:p>
        </p:txBody>
      </p:sp>
      <p:sp>
        <p:nvSpPr>
          <p:cNvPr id="24"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25" name="24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 xmlns:p14="http://schemas.microsoft.com/office/powerpoint/2010/main" val="5500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3236783"/>
            <a:ext cx="6079380" cy="2246769"/>
          </a:xfrm>
          <a:prstGeom prst="rect">
            <a:avLst/>
          </a:prstGeom>
          <a:noFill/>
        </p:spPr>
        <p:txBody>
          <a:bodyPr wrap="square" rtlCol="0">
            <a:spAutoFit/>
          </a:bodyPr>
          <a:lstStyle/>
          <a:p>
            <a:r>
              <a:rPr lang="en-US" sz="1400" dirty="0" smtClean="0"/>
              <a:t>We define pressure as a force applied by a body on a unit area, </a:t>
            </a:r>
            <a:r>
              <a:rPr lang="en-US" sz="1400" dirty="0" err="1" smtClean="0"/>
              <a:t>i.e</a:t>
            </a:r>
            <a:r>
              <a:rPr lang="en-US" sz="1400" dirty="0" smtClean="0"/>
              <a:t>: </a:t>
            </a:r>
          </a:p>
          <a:p>
            <a:endParaRPr lang="en-US" sz="1400" dirty="0" smtClean="0"/>
          </a:p>
          <a:p>
            <a:endParaRPr lang="en-US" sz="1400" dirty="0" smtClean="0"/>
          </a:p>
          <a:p>
            <a:endParaRPr lang="en-US" sz="1400" dirty="0" smtClean="0"/>
          </a:p>
          <a:p>
            <a:endParaRPr lang="en-US" sz="1400" dirty="0" smtClean="0"/>
          </a:p>
          <a:p>
            <a:r>
              <a:rPr lang="en-US" sz="1400" dirty="0" smtClean="0"/>
              <a:t>Where P = pressure, F = force, A = area. </a:t>
            </a:r>
          </a:p>
          <a:p>
            <a:endParaRPr lang="en-US" sz="1400" dirty="0" smtClean="0"/>
          </a:p>
          <a:p>
            <a:r>
              <a:rPr lang="en-US" sz="1400" dirty="0" smtClean="0"/>
              <a:t>Therefore, a gas confined to a small container will exert greater pressure upon the container walls, compared to a gas confined to a larger container. As the walls’ surface area decreases, the relationship force/area becomes greater.</a:t>
            </a:r>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4" name="13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graphicFrame>
        <p:nvGraphicFramePr>
          <p:cNvPr id="15" name="14 Objeto"/>
          <p:cNvGraphicFramePr>
            <a:graphicFrameLocks noChangeAspect="1"/>
          </p:cNvGraphicFramePr>
          <p:nvPr/>
        </p:nvGraphicFramePr>
        <p:xfrm>
          <a:off x="3707904" y="3717032"/>
          <a:ext cx="1152128" cy="360040"/>
        </p:xfrm>
        <a:graphic>
          <a:graphicData uri="http://schemas.openxmlformats.org/presentationml/2006/ole">
            <p:oleObj spid="_x0000_s1026" name="Ecuación" r:id="rId4" imgW="609480" imgH="177480" progId="Equation.3">
              <p:embed/>
            </p:oleObj>
          </a:graphicData>
        </a:graphic>
      </p:graphicFrame>
    </p:spTree>
    <p:extLst>
      <p:ext uri="{BB962C8B-B14F-4D97-AF65-F5344CB8AC3E}">
        <p14:creationId xmlns=""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 name="1 Rectángulo"/>
          <p:cNvSpPr/>
          <p:nvPr/>
        </p:nvSpPr>
        <p:spPr>
          <a:xfrm>
            <a:off x="1115616" y="2564904"/>
            <a:ext cx="6840760" cy="3108543"/>
          </a:xfrm>
          <a:prstGeom prst="rect">
            <a:avLst/>
          </a:prstGeom>
        </p:spPr>
        <p:txBody>
          <a:bodyPr wrap="square">
            <a:noAutofit/>
          </a:bodyPr>
          <a:lstStyle/>
          <a:p>
            <a:r>
              <a:rPr lang="en-US" sz="1400" dirty="0" smtClean="0"/>
              <a:t>Robert Boyle and </a:t>
            </a:r>
            <a:r>
              <a:rPr lang="en-US" sz="1400" dirty="0" err="1" smtClean="0"/>
              <a:t>Edme</a:t>
            </a:r>
            <a:r>
              <a:rPr lang="en-US" sz="1400" dirty="0" smtClean="0"/>
              <a:t> Marriot studied this concept, presenting the </a:t>
            </a:r>
            <a:r>
              <a:rPr lang="en-US" sz="1400" dirty="0" smtClean="0"/>
              <a:t>Boyle-Marriot </a:t>
            </a:r>
            <a:r>
              <a:rPr lang="en-US" sz="1400" dirty="0" smtClean="0"/>
              <a:t>Ideal Gas Law. The study of general chemistry applies the ideal gas concept in referring to hypothetic gases composed of non-interacting point particles that move randomly. This approach is a simplified way of studying gases, and allows us to predict their behavior.</a:t>
            </a:r>
          </a:p>
          <a:p>
            <a:r>
              <a:rPr lang="en-US" sz="1400" dirty="0" smtClean="0"/>
              <a:t> </a:t>
            </a:r>
          </a:p>
          <a:p>
            <a:r>
              <a:rPr lang="en-US" sz="1400" dirty="0" smtClean="0"/>
              <a:t>Boyle´s Law states the inversely proportional relationship between the pressure and volume of an ideal gas at constant temperature. Therefore, the product of pressure and the volume is represented by a constant (k). </a:t>
            </a:r>
          </a:p>
          <a:p>
            <a:endParaRPr lang="en-US" sz="1400" dirty="0" smtClean="0"/>
          </a:p>
          <a:p>
            <a:endParaRPr lang="es-CL" sz="1400" dirty="0"/>
          </a:p>
        </p:txBody>
      </p:sp>
      <p:sp>
        <p:nvSpPr>
          <p:cNvPr id="6"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7" name="6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graphicFrame>
        <p:nvGraphicFramePr>
          <p:cNvPr id="8" name="7 Objeto"/>
          <p:cNvGraphicFramePr>
            <a:graphicFrameLocks noChangeAspect="1"/>
          </p:cNvGraphicFramePr>
          <p:nvPr/>
        </p:nvGraphicFramePr>
        <p:xfrm>
          <a:off x="3779912" y="4653136"/>
          <a:ext cx="1152128" cy="386878"/>
        </p:xfrm>
        <a:graphic>
          <a:graphicData uri="http://schemas.openxmlformats.org/presentationml/2006/ole">
            <p:oleObj spid="_x0000_s2050" name="Ecuación" r:id="rId3" imgW="495000" imgH="177480" progId="Equation.3">
              <p:embed/>
            </p:oleObj>
          </a:graphicData>
        </a:graphic>
      </p:graphicFrame>
    </p:spTree>
    <p:extLst>
      <p:ext uri="{BB962C8B-B14F-4D97-AF65-F5344CB8AC3E}">
        <p14:creationId xmlns="" xmlns:p14="http://schemas.microsoft.com/office/powerpoint/2010/main"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 name="1 Rectángulo"/>
          <p:cNvSpPr/>
          <p:nvPr/>
        </p:nvSpPr>
        <p:spPr>
          <a:xfrm>
            <a:off x="1115616" y="2564904"/>
            <a:ext cx="6840760" cy="3108543"/>
          </a:xfrm>
          <a:prstGeom prst="rect">
            <a:avLst/>
          </a:prstGeom>
        </p:spPr>
        <p:txBody>
          <a:bodyPr wrap="square">
            <a:noAutofit/>
          </a:bodyPr>
          <a:lstStyle/>
          <a:p>
            <a:r>
              <a:rPr lang="en-US" sz="1400" dirty="0" smtClean="0"/>
              <a:t>When we keep the temperature constant inside a closed system, with a fixed amount of gas, the before and after volume and pressure are represented by the following equation: </a:t>
            </a:r>
          </a:p>
          <a:p>
            <a:endParaRPr lang="es-CL" sz="1400" dirty="0" smtClean="0"/>
          </a:p>
          <a:p>
            <a:r>
              <a:rPr lang="es-CL" sz="1400" dirty="0" err="1" smtClean="0"/>
              <a:t>Where</a:t>
            </a:r>
            <a:r>
              <a:rPr lang="es-CL" sz="1400" dirty="0" smtClean="0"/>
              <a:t>: </a:t>
            </a:r>
            <a:endParaRPr lang="es-CL" sz="1400" dirty="0" smtClean="0"/>
          </a:p>
          <a:p>
            <a:endParaRPr lang="es-CL" sz="1400" dirty="0" smtClean="0"/>
          </a:p>
          <a:p>
            <a:endParaRPr lang="es-CL" sz="1400" dirty="0" smtClean="0"/>
          </a:p>
          <a:p>
            <a:endParaRPr lang="es-CL" sz="1400" dirty="0" smtClean="0"/>
          </a:p>
          <a:p>
            <a:r>
              <a:rPr lang="es-CL" sz="1400" dirty="0" smtClean="0"/>
              <a:t>P = </a:t>
            </a:r>
            <a:r>
              <a:rPr lang="es-CL" sz="1400" dirty="0" err="1" smtClean="0"/>
              <a:t>initial</a:t>
            </a:r>
            <a:r>
              <a:rPr lang="es-CL" sz="1400" dirty="0" smtClean="0"/>
              <a:t> </a:t>
            </a:r>
            <a:r>
              <a:rPr lang="es-CL" sz="1400" dirty="0" err="1" smtClean="0"/>
              <a:t>pressure</a:t>
            </a:r>
            <a:r>
              <a:rPr lang="es-CL" sz="1400" dirty="0" smtClean="0"/>
              <a:t> </a:t>
            </a:r>
          </a:p>
          <a:p>
            <a:r>
              <a:rPr lang="es-CL" sz="1400" dirty="0" smtClean="0"/>
              <a:t>V = </a:t>
            </a:r>
            <a:r>
              <a:rPr lang="es-CL" sz="1400" dirty="0" err="1" smtClean="0"/>
              <a:t>initial</a:t>
            </a:r>
            <a:r>
              <a:rPr lang="es-CL" sz="1400" dirty="0" smtClean="0"/>
              <a:t> </a:t>
            </a:r>
            <a:r>
              <a:rPr lang="es-CL" sz="1400" dirty="0" err="1" smtClean="0"/>
              <a:t>volume</a:t>
            </a:r>
            <a:r>
              <a:rPr lang="es-CL" sz="1400" dirty="0" smtClean="0"/>
              <a:t> </a:t>
            </a:r>
          </a:p>
          <a:p>
            <a:r>
              <a:rPr lang="es-CL" sz="1400" dirty="0" smtClean="0"/>
              <a:t>P = final </a:t>
            </a:r>
            <a:r>
              <a:rPr lang="es-CL" sz="1400" dirty="0" err="1" smtClean="0"/>
              <a:t>pressure</a:t>
            </a:r>
            <a:r>
              <a:rPr lang="es-CL" sz="1400" dirty="0" smtClean="0"/>
              <a:t> </a:t>
            </a:r>
          </a:p>
          <a:p>
            <a:r>
              <a:rPr lang="es-CL" sz="1400" dirty="0" smtClean="0"/>
              <a:t>V = final </a:t>
            </a:r>
            <a:r>
              <a:rPr lang="es-CL" sz="1400" dirty="0" err="1" smtClean="0"/>
              <a:t>volume</a:t>
            </a:r>
            <a:r>
              <a:rPr lang="es-CL" sz="1400" dirty="0" smtClean="0"/>
              <a:t> </a:t>
            </a:r>
            <a:endParaRPr lang="es-CL" sz="1400" dirty="0"/>
          </a:p>
        </p:txBody>
      </p:sp>
      <p:sp>
        <p:nvSpPr>
          <p:cNvPr id="6"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7" name="6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graphicFrame>
        <p:nvGraphicFramePr>
          <p:cNvPr id="8" name="7 Objeto"/>
          <p:cNvGraphicFramePr>
            <a:graphicFrameLocks noChangeAspect="1"/>
          </p:cNvGraphicFramePr>
          <p:nvPr/>
        </p:nvGraphicFramePr>
        <p:xfrm>
          <a:off x="3635896" y="3573016"/>
          <a:ext cx="1830388" cy="385762"/>
        </p:xfrm>
        <a:graphic>
          <a:graphicData uri="http://schemas.openxmlformats.org/presentationml/2006/ole">
            <p:oleObj spid="_x0000_s3074" name="Ecuación" r:id="rId3" imgW="787320" imgH="177480" progId="Equation.3">
              <p:embed/>
            </p:oleObj>
          </a:graphicData>
        </a:graphic>
      </p:graphicFrame>
    </p:spTree>
    <p:extLst>
      <p:ext uri="{BB962C8B-B14F-4D97-AF65-F5344CB8AC3E}">
        <p14:creationId xmlns="" xmlns:p14="http://schemas.microsoft.com/office/powerpoint/2010/main" val="4130916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17961" y="2420888"/>
            <a:ext cx="6267450" cy="648072"/>
          </a:xfrm>
          <a:prstGeom prst="rect">
            <a:avLst/>
          </a:prstGeom>
        </p:spPr>
      </p:pic>
      <p:sp>
        <p:nvSpPr>
          <p:cNvPr id="14" name="13 CuadroTexto"/>
          <p:cNvSpPr txBox="1"/>
          <p:nvPr/>
        </p:nvSpPr>
        <p:spPr>
          <a:xfrm>
            <a:off x="1913617" y="2564904"/>
            <a:ext cx="5826735" cy="502702"/>
          </a:xfrm>
          <a:prstGeom prst="rect">
            <a:avLst/>
          </a:prstGeom>
          <a:noFill/>
        </p:spPr>
        <p:txBody>
          <a:bodyPr wrap="square" rtlCol="0">
            <a:spAutoFit/>
          </a:bodyPr>
          <a:lstStyle/>
          <a:p>
            <a:r>
              <a:rPr lang="en-US" sz="2000" baseline="30000" dirty="0">
                <a:solidFill>
                  <a:srgbClr val="00CC99"/>
                </a:solidFill>
              </a:rPr>
              <a:t>Now students are encouraged to raise a hypothesis which must be tested with an experiment.</a:t>
            </a:r>
          </a:p>
        </p:txBody>
      </p:sp>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7961" y="3499178"/>
            <a:ext cx="6267450" cy="649902"/>
          </a:xfrm>
          <a:prstGeom prst="rect">
            <a:avLst/>
          </a:prstGeom>
        </p:spPr>
      </p:pic>
      <p:pic>
        <p:nvPicPr>
          <p:cNvPr id="16" name="15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03648" y="3356992"/>
            <a:ext cx="428625" cy="438150"/>
          </a:xfrm>
          <a:prstGeom prst="rect">
            <a:avLst/>
          </a:prstGeom>
        </p:spPr>
      </p:pic>
      <p:sp>
        <p:nvSpPr>
          <p:cNvPr id="17" name="16 CuadroTexto"/>
          <p:cNvSpPr txBox="1"/>
          <p:nvPr/>
        </p:nvSpPr>
        <p:spPr>
          <a:xfrm>
            <a:off x="1907704" y="3554432"/>
            <a:ext cx="5729266" cy="523220"/>
          </a:xfrm>
          <a:prstGeom prst="rect">
            <a:avLst/>
          </a:prstGeom>
          <a:noFill/>
        </p:spPr>
        <p:txBody>
          <a:bodyPr wrap="square" rtlCol="0">
            <a:spAutoFit/>
          </a:bodyPr>
          <a:lstStyle/>
          <a:p>
            <a:r>
              <a:rPr lang="en-US" sz="1400" dirty="0" smtClean="0"/>
              <a:t>If you have a confined gas inside a syringe and decrease the volume, how does the internal pressure change? </a:t>
            </a:r>
            <a:endParaRPr lang="es-CL" sz="1400" dirty="0"/>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 xmlns:p14="http://schemas.microsoft.com/office/powerpoint/2010/main" val="2930542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459615"/>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852936"/>
            <a:ext cx="6983964" cy="1077218"/>
          </a:xfrm>
          <a:prstGeom prst="rect">
            <a:avLst/>
          </a:prstGeom>
          <a:noFill/>
        </p:spPr>
        <p:txBody>
          <a:bodyPr wrap="square" rtlCol="0">
            <a:spAutoFit/>
          </a:bodyPr>
          <a:lstStyle/>
          <a:p>
            <a:r>
              <a:rPr lang="en-US" sz="1600" dirty="0" smtClean="0"/>
              <a:t>Students will investigate the effect of volume changes on the pressure inside a syringe with a fixed amount of air at constant temperature. They will measure the air pressure and then proceed to build a graph plotting their results in order to analyze them. </a:t>
            </a:r>
            <a:endParaRPr lang="es-CL" sz="1600" dirty="0"/>
          </a:p>
        </p:txBody>
      </p:sp>
      <p:sp>
        <p:nvSpPr>
          <p:cNvPr id="11" name="2 Subtítulo"/>
          <p:cNvSpPr txBox="1">
            <a:spLocks/>
          </p:cNvSpPr>
          <p:nvPr/>
        </p:nvSpPr>
        <p:spPr>
          <a:xfrm>
            <a:off x="5652120" y="1176313"/>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3000" b="1" baseline="30000" dirty="0" err="1" smtClean="0">
                <a:solidFill>
                  <a:schemeClr val="bg1"/>
                </a:solidFill>
                <a:latin typeface="+mj-lt"/>
                <a:cs typeface="Calibri" pitchFamily="34" charset="0"/>
              </a:rPr>
              <a:t>Boyle’s</a:t>
            </a:r>
            <a:r>
              <a:rPr lang="es-ES_tradnl" sz="3000" b="1" baseline="30000" dirty="0" smtClean="0">
                <a:solidFill>
                  <a:schemeClr val="bg1"/>
                </a:solidFill>
                <a:latin typeface="+mj-lt"/>
                <a:cs typeface="Calibri" pitchFamily="34" charset="0"/>
              </a:rPr>
              <a:t> </a:t>
            </a:r>
            <a:r>
              <a:rPr lang="es-ES_tradnl" sz="3000" b="1" baseline="30000" dirty="0" err="1" smtClean="0">
                <a:solidFill>
                  <a:schemeClr val="bg1"/>
                </a:solidFill>
                <a:latin typeface="+mj-lt"/>
                <a:cs typeface="Calibri" pitchFamily="34" charset="0"/>
              </a:rPr>
              <a:t>law</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89722"/>
            <a:ext cx="3333970" cy="415498"/>
          </a:xfrm>
          <a:prstGeom prst="rect">
            <a:avLst/>
          </a:prstGeom>
          <a:noFill/>
        </p:spPr>
        <p:txBody>
          <a:bodyPr wrap="square" rtlCol="0" anchor="b">
            <a:spAutoFit/>
          </a:bodyPr>
          <a:lstStyle/>
          <a:p>
            <a:r>
              <a:rPr lang="en-US" sz="1050" dirty="0" smtClean="0">
                <a:solidFill>
                  <a:schemeClr val="bg1">
                    <a:lumMod val="50000"/>
                  </a:schemeClr>
                </a:solidFill>
              </a:rPr>
              <a:t>Verifying the relation between air pressure and volume measuring air pressure in a closed container.</a:t>
            </a:r>
            <a:endParaRPr lang="es-CL" sz="1050" dirty="0">
              <a:solidFill>
                <a:schemeClr val="bg1">
                  <a:lumMod val="50000"/>
                </a:schemeClr>
              </a:solidFill>
            </a:endParaRPr>
          </a:p>
        </p:txBody>
      </p:sp>
    </p:spTree>
    <p:extLst>
      <p:ext uri="{BB962C8B-B14F-4D97-AF65-F5344CB8AC3E}">
        <p14:creationId xmlns="" xmlns:p14="http://schemas.microsoft.com/office/powerpoint/2010/main" val="2615786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1871</Words>
  <Application>Microsoft Office PowerPoint</Application>
  <PresentationFormat>On-screen Show (4:3)</PresentationFormat>
  <Paragraphs>186</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Tema de Office</vt:lpstr>
      <vt:lpstr>Ecuación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100</cp:revision>
  <dcterms:created xsi:type="dcterms:W3CDTF">2012-09-11T15:34:37Z</dcterms:created>
  <dcterms:modified xsi:type="dcterms:W3CDTF">2013-02-13T10:27:46Z</dcterms:modified>
</cp:coreProperties>
</file>