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9" r:id="rId4"/>
    <p:sldId id="260" r:id="rId5"/>
    <p:sldId id="261" r:id="rId6"/>
    <p:sldId id="262" r:id="rId7"/>
    <p:sldId id="264" r:id="rId8"/>
    <p:sldId id="265" r:id="rId9"/>
    <p:sldId id="268" r:id="rId10"/>
    <p:sldId id="269" r:id="rId11"/>
    <p:sldId id="270" r:id="rId12"/>
    <p:sldId id="272" r:id="rId13"/>
    <p:sldId id="273" r:id="rId14"/>
    <p:sldId id="274" r:id="rId15"/>
    <p:sldId id="275" r:id="rId16"/>
    <p:sldId id="280" r:id="rId17"/>
    <p:sldId id="283" r:id="rId18"/>
    <p:sldId id="282" r:id="rId19"/>
    <p:sldId id="281" r:id="rId20"/>
    <p:sldId id="276" r:id="rId21"/>
    <p:sldId id="278" r:id="rId22"/>
    <p:sldId id="284" r:id="rId23"/>
    <p:sldId id="277" r:id="rId24"/>
    <p:sldId id="285" r:id="rId25"/>
    <p:sldId id="286" r:id="rId26"/>
    <p:sldId id="279" r:id="rId27"/>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90A6"/>
    <a:srgbClr val="29B19A"/>
    <a:srgbClr val="F7B047"/>
    <a:srgbClr val="4194A5"/>
    <a:srgbClr val="39818F"/>
    <a:srgbClr val="22B89B"/>
    <a:srgbClr val="34A6A1"/>
    <a:srgbClr val="FFFF66"/>
    <a:srgbClr val="47A1B3"/>
    <a:srgbClr val="F6842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varScale="1">
        <p:scale>
          <a:sx n="65" d="100"/>
          <a:sy n="65" d="100"/>
        </p:scale>
        <p:origin x="-630"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BB9193-FF0B-4E44-9577-AB9C07824606}" type="datetimeFigureOut">
              <a:rPr lang="es-CL" smtClean="0"/>
              <a:pPr/>
              <a:t>13-02-2013</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71D874-A2AA-439A-AABE-E15AE404962A}" type="slidenum">
              <a:rPr lang="es-CL" smtClean="0"/>
              <a:pPr/>
              <a:t>‹#›</a:t>
            </a:fld>
            <a:endParaRPr lang="es-CL"/>
          </a:p>
        </p:txBody>
      </p:sp>
    </p:spTree>
    <p:extLst>
      <p:ext uri="{BB962C8B-B14F-4D97-AF65-F5344CB8AC3E}">
        <p14:creationId xmlns:p14="http://schemas.microsoft.com/office/powerpoint/2010/main" xmlns="" val="240912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0271D874-A2AA-439A-AABE-E15AE404962A}" type="slidenum">
              <a:rPr lang="es-CL" smtClean="0"/>
              <a:pPr/>
              <a:t>20</a:t>
            </a:fld>
            <a:endParaRPr lang="es-CL"/>
          </a:p>
        </p:txBody>
      </p:sp>
    </p:spTree>
    <p:extLst>
      <p:ext uri="{BB962C8B-B14F-4D97-AF65-F5344CB8AC3E}">
        <p14:creationId xmlns:p14="http://schemas.microsoft.com/office/powerpoint/2010/main" xmlns="" val="19299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1.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13.png"/><Relationship Id="rId10" Type="http://schemas.openxmlformats.org/officeDocument/2006/relationships/image" Target="../media/image35.png"/><Relationship Id="rId4" Type="http://schemas.openxmlformats.org/officeDocument/2006/relationships/image" Target="../media/image12.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752020" y="1682224"/>
            <a:ext cx="3600400" cy="576064"/>
          </a:xfrm>
        </p:spPr>
        <p:txBody>
          <a:bodyPr>
            <a:normAutofit/>
          </a:bodyPr>
          <a:lstStyle/>
          <a:p>
            <a:r>
              <a:rPr lang="en-US" sz="2400" b="1" dirty="0" smtClean="0">
                <a:solidFill>
                  <a:schemeClr val="bg1"/>
                </a:solidFill>
                <a:latin typeface="+mj-lt"/>
              </a:rPr>
              <a:t>A walk through the city</a:t>
            </a:r>
            <a:endParaRPr lang="es-ES_tradnl" sz="2400" baseline="30000" dirty="0">
              <a:solidFill>
                <a:schemeClr val="bg1"/>
              </a:solidFill>
              <a:latin typeface="Frutiger 55 Roman" pitchFamily="34" charset="0"/>
            </a:endParaRPr>
          </a:p>
        </p:txBody>
      </p:sp>
      <p:sp>
        <p:nvSpPr>
          <p:cNvPr id="8" name="7 CuadroTexto"/>
          <p:cNvSpPr txBox="1"/>
          <p:nvPr/>
        </p:nvSpPr>
        <p:spPr>
          <a:xfrm>
            <a:off x="5004048" y="2132856"/>
            <a:ext cx="3456384" cy="461665"/>
          </a:xfrm>
          <a:prstGeom prst="rect">
            <a:avLst/>
          </a:prstGeom>
          <a:noFill/>
        </p:spPr>
        <p:txBody>
          <a:bodyPr wrap="square" rtlCol="0">
            <a:spAutoFit/>
          </a:bodyPr>
          <a:lstStyle/>
          <a:p>
            <a:r>
              <a:rPr lang="en-US" sz="1200" dirty="0" smtClean="0">
                <a:solidFill>
                  <a:srgbClr val="FFFF66"/>
                </a:solidFill>
              </a:rPr>
              <a:t>Measuring </a:t>
            </a:r>
            <a:r>
              <a:rPr lang="en-US" sz="1200" dirty="0">
                <a:solidFill>
                  <a:srgbClr val="FFFF66"/>
                </a:solidFill>
              </a:rPr>
              <a:t>environmental temperature and humidity in green areas and around urban areas</a:t>
            </a:r>
            <a:endParaRPr lang="es-CL" sz="1200" dirty="0">
              <a:solidFill>
                <a:srgbClr val="FFFF66"/>
              </a:solidFill>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150" t="4562" r="3874" b="3956"/>
          <a:stretch/>
        </p:blipFill>
        <p:spPr bwMode="auto">
          <a:xfrm>
            <a:off x="3563596" y="4948014"/>
            <a:ext cx="1589518" cy="1580973"/>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CuadroTexto"/>
          <p:cNvSpPr txBox="1"/>
          <p:nvPr/>
        </p:nvSpPr>
        <p:spPr>
          <a:xfrm>
            <a:off x="1187624" y="2708920"/>
            <a:ext cx="6624736" cy="538609"/>
          </a:xfrm>
          <a:prstGeom prst="rect">
            <a:avLst/>
          </a:prstGeom>
          <a:noFill/>
        </p:spPr>
        <p:txBody>
          <a:bodyPr wrap="square" rtlCol="0">
            <a:spAutoFit/>
          </a:bodyPr>
          <a:lstStyle/>
          <a:p>
            <a:r>
              <a:rPr lang="en-US" sz="1400" dirty="0"/>
              <a:t>To collect measurements with the </a:t>
            </a:r>
            <a:r>
              <a:rPr lang="en-US" sz="1400" dirty="0" err="1"/>
              <a:t>Labdisc</a:t>
            </a:r>
            <a:r>
              <a:rPr lang="en-US" sz="1400" dirty="0"/>
              <a:t> relative humidity, external temperature and GPS sensors, the </a:t>
            </a:r>
            <a:r>
              <a:rPr lang="en-US" sz="1400" dirty="0" err="1"/>
              <a:t>Labdisc</a:t>
            </a:r>
            <a:r>
              <a:rPr lang="en-US" sz="1400" dirty="0"/>
              <a:t> must be configured according to the following steps</a:t>
            </a:r>
            <a:r>
              <a:rPr lang="en-US" sz="1400" dirty="0" smtClean="0"/>
              <a:t>:</a:t>
            </a:r>
            <a:endParaRPr lang="en-US" sz="1500" dirty="0" smtClean="0"/>
          </a:p>
        </p:txBody>
      </p:sp>
      <p:pic>
        <p:nvPicPr>
          <p:cNvPr id="13"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187624"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a. </a:t>
            </a:r>
            <a:r>
              <a:rPr lang="es-ES_tradnl" sz="2400" b="1" baseline="30000" dirty="0" err="1">
                <a:solidFill>
                  <a:schemeClr val="bg1"/>
                </a:solidFill>
              </a:rPr>
              <a:t>Using</a:t>
            </a:r>
            <a:r>
              <a:rPr lang="es-ES_tradnl" sz="2400" b="1" baseline="30000" dirty="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p:txBody>
      </p:sp>
      <p:sp>
        <p:nvSpPr>
          <p:cNvPr id="19"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20" name="19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30" name="29 CuadroTexto"/>
          <p:cNvSpPr txBox="1"/>
          <p:nvPr/>
        </p:nvSpPr>
        <p:spPr>
          <a:xfrm>
            <a:off x="1187624" y="3218621"/>
            <a:ext cx="6624736" cy="307777"/>
          </a:xfrm>
          <a:prstGeom prst="rect">
            <a:avLst/>
          </a:prstGeom>
          <a:noFill/>
        </p:spPr>
        <p:txBody>
          <a:bodyPr wrap="square" rtlCol="0">
            <a:spAutoFit/>
          </a:bodyPr>
          <a:lstStyle/>
          <a:p>
            <a:r>
              <a:rPr lang="en-US" sz="1400" dirty="0"/>
              <a:t>Turn on the </a:t>
            </a:r>
            <a:r>
              <a:rPr lang="en-US" sz="1400" dirty="0" err="1"/>
              <a:t>Labdisc</a:t>
            </a:r>
            <a:r>
              <a:rPr lang="en-US" sz="1400" dirty="0"/>
              <a:t> </a:t>
            </a:r>
            <a:r>
              <a:rPr lang="en-US" sz="1400" dirty="0" smtClean="0"/>
              <a:t>by pressing </a:t>
            </a:r>
            <a:endParaRPr lang="en-US" sz="1500"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63888" y="3247529"/>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 name="31 CuadroTexto"/>
          <p:cNvSpPr txBox="1"/>
          <p:nvPr/>
        </p:nvSpPr>
        <p:spPr>
          <a:xfrm>
            <a:off x="1187624" y="3702629"/>
            <a:ext cx="6624736" cy="307777"/>
          </a:xfrm>
          <a:prstGeom prst="rect">
            <a:avLst/>
          </a:prstGeom>
          <a:noFill/>
        </p:spPr>
        <p:txBody>
          <a:bodyPr wrap="square" rtlCol="0">
            <a:spAutoFit/>
          </a:bodyPr>
          <a:lstStyle/>
          <a:p>
            <a:r>
              <a:rPr lang="en-US" sz="1400" dirty="0" smtClean="0"/>
              <a:t>Press                   and </a:t>
            </a:r>
            <a:r>
              <a:rPr lang="en-US" sz="1400" dirty="0"/>
              <a:t>select “CONFIGURATION” by pressing </a:t>
            </a:r>
            <a:endParaRPr lang="en-US" sz="1500" dirty="0" smtClean="0"/>
          </a:p>
        </p:txBody>
      </p:sp>
      <p:sp>
        <p:nvSpPr>
          <p:cNvPr id="33" name="32 CuadroTexto"/>
          <p:cNvSpPr txBox="1"/>
          <p:nvPr/>
        </p:nvSpPr>
        <p:spPr>
          <a:xfrm>
            <a:off x="1187624" y="4192283"/>
            <a:ext cx="6624736" cy="523220"/>
          </a:xfrm>
          <a:prstGeom prst="rect">
            <a:avLst/>
          </a:prstGeom>
          <a:noFill/>
        </p:spPr>
        <p:txBody>
          <a:bodyPr wrap="square" rtlCol="0">
            <a:spAutoFit/>
          </a:bodyPr>
          <a:lstStyle/>
          <a:p>
            <a:r>
              <a:rPr lang="en-US" sz="1400" dirty="0"/>
              <a:t>Using                   go to the GPS Configuration Menu, pressing                  to enter and selecting the “Activate GPS” option by pressing </a:t>
            </a:r>
            <a:endParaRPr lang="en-US" sz="1500" dirty="0"/>
          </a:p>
        </p:txBody>
      </p:sp>
      <p:sp>
        <p:nvSpPr>
          <p:cNvPr id="34" name="33 CuadroTexto"/>
          <p:cNvSpPr txBox="1"/>
          <p:nvPr/>
        </p:nvSpPr>
        <p:spPr>
          <a:xfrm>
            <a:off x="1187624" y="4681938"/>
            <a:ext cx="6624736" cy="307777"/>
          </a:xfrm>
          <a:prstGeom prst="rect">
            <a:avLst/>
          </a:prstGeom>
          <a:noFill/>
        </p:spPr>
        <p:txBody>
          <a:bodyPr wrap="square" rtlCol="0">
            <a:spAutoFit/>
          </a:bodyPr>
          <a:lstStyle/>
          <a:p>
            <a:r>
              <a:rPr lang="en-US" sz="1400" dirty="0"/>
              <a:t>Press </a:t>
            </a:r>
            <a:r>
              <a:rPr lang="en-US" sz="1400" dirty="0" smtClean="0"/>
              <a:t>               two </a:t>
            </a:r>
            <a:r>
              <a:rPr lang="en-US" sz="1400" dirty="0"/>
              <a:t>times to go back to the </a:t>
            </a:r>
            <a:r>
              <a:rPr lang="en-US" sz="1400" dirty="0" smtClean="0"/>
              <a:t>menu. </a:t>
            </a:r>
            <a:endParaRPr lang="en-US" sz="1500" dirty="0" smtClean="0"/>
          </a:p>
        </p:txBody>
      </p:sp>
      <p:sp>
        <p:nvSpPr>
          <p:cNvPr id="35" name="34 CuadroTexto"/>
          <p:cNvSpPr txBox="1"/>
          <p:nvPr/>
        </p:nvSpPr>
        <p:spPr>
          <a:xfrm>
            <a:off x="1187624" y="5175670"/>
            <a:ext cx="6624736" cy="307777"/>
          </a:xfrm>
          <a:prstGeom prst="rect">
            <a:avLst/>
          </a:prstGeom>
          <a:noFill/>
        </p:spPr>
        <p:txBody>
          <a:bodyPr wrap="square" rtlCol="0">
            <a:spAutoFit/>
          </a:bodyPr>
          <a:lstStyle/>
          <a:p>
            <a:r>
              <a:rPr lang="en-US" sz="1400" dirty="0"/>
              <a:t>Go to SETUP using </a:t>
            </a:r>
            <a:r>
              <a:rPr lang="en-US" sz="1400" dirty="0" smtClean="0"/>
              <a:t>the                 </a:t>
            </a:r>
            <a:r>
              <a:rPr lang="en-US" sz="1400" dirty="0"/>
              <a:t>button and select it by pressing </a:t>
            </a:r>
            <a:endParaRPr lang="en-US" sz="1500" dirty="0" smtClean="0"/>
          </a:p>
        </p:txBody>
      </p:sp>
      <p:sp>
        <p:nvSpPr>
          <p:cNvPr id="36" name="35 CuadroTexto"/>
          <p:cNvSpPr txBox="1"/>
          <p:nvPr/>
        </p:nvSpPr>
        <p:spPr>
          <a:xfrm>
            <a:off x="1187624" y="5661248"/>
            <a:ext cx="6624736" cy="307777"/>
          </a:xfrm>
          <a:prstGeom prst="rect">
            <a:avLst/>
          </a:prstGeom>
          <a:noFill/>
        </p:spPr>
        <p:txBody>
          <a:bodyPr wrap="square" rtlCol="0">
            <a:spAutoFit/>
          </a:bodyPr>
          <a:lstStyle/>
          <a:p>
            <a:r>
              <a:rPr lang="en-US" sz="1400" dirty="0"/>
              <a:t>Now select the “SET SENSORS” option by pressing </a:t>
            </a:r>
            <a:endParaRPr lang="en-US" sz="1500" dirty="0" smtClean="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43780" y="3719328"/>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08104" y="3719328"/>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43780" y="4191190"/>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53276" y="4463107"/>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52120" y="4223783"/>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08820" y="4715503"/>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15816" y="5189940"/>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05404" y="5215792"/>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69300" y="5683372"/>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324752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600" y="373501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71600" y="419894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71600" y="4703965"/>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71600" y="519769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971600" y="5672261"/>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2324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2"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6" name="15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47" name="46 CuadroTexto"/>
          <p:cNvSpPr txBox="1"/>
          <p:nvPr/>
        </p:nvSpPr>
        <p:spPr>
          <a:xfrm>
            <a:off x="1187624" y="2255387"/>
            <a:ext cx="6624736" cy="523220"/>
          </a:xfrm>
          <a:prstGeom prst="rect">
            <a:avLst/>
          </a:prstGeom>
          <a:noFill/>
        </p:spPr>
        <p:txBody>
          <a:bodyPr wrap="square" rtlCol="0">
            <a:spAutoFit/>
          </a:bodyPr>
          <a:lstStyle/>
          <a:p>
            <a:r>
              <a:rPr lang="en-US" sz="1400" dirty="0" smtClean="0"/>
              <a:t>Select </a:t>
            </a:r>
            <a:r>
              <a:rPr lang="en-US" sz="1400" dirty="0"/>
              <a:t>only the relative humidity, external temperature and GPS sensors and press </a:t>
            </a:r>
            <a:r>
              <a:rPr lang="en-US" sz="1400" dirty="0" smtClean="0"/>
              <a:t>    three times. </a:t>
            </a:r>
            <a:endParaRPr lang="en-US" sz="1500" dirty="0" smtClean="0"/>
          </a:p>
        </p:txBody>
      </p:sp>
      <p:sp>
        <p:nvSpPr>
          <p:cNvPr id="48" name="47 CuadroTexto"/>
          <p:cNvSpPr txBox="1"/>
          <p:nvPr/>
        </p:nvSpPr>
        <p:spPr>
          <a:xfrm>
            <a:off x="1187624" y="2749119"/>
            <a:ext cx="6624736" cy="307777"/>
          </a:xfrm>
          <a:prstGeom prst="rect">
            <a:avLst/>
          </a:prstGeom>
          <a:noFill/>
        </p:spPr>
        <p:txBody>
          <a:bodyPr wrap="square" rtlCol="0">
            <a:spAutoFit/>
          </a:bodyPr>
          <a:lstStyle/>
          <a:p>
            <a:r>
              <a:rPr lang="es-CL" sz="1400" dirty="0" err="1"/>
              <a:t>Press</a:t>
            </a:r>
            <a:r>
              <a:rPr lang="es-CL" sz="1400" dirty="0"/>
              <a:t> </a:t>
            </a:r>
            <a:r>
              <a:rPr lang="es-CL" sz="1400" dirty="0" smtClean="0"/>
              <a:t>                 </a:t>
            </a:r>
            <a:r>
              <a:rPr lang="es-CL" sz="1400" dirty="0" err="1" smtClean="0"/>
              <a:t>to</a:t>
            </a:r>
            <a:r>
              <a:rPr lang="es-CL" sz="1400" dirty="0" smtClean="0"/>
              <a:t> </a:t>
            </a:r>
            <a:r>
              <a:rPr lang="es-CL" sz="1400" dirty="0" err="1"/>
              <a:t>start</a:t>
            </a:r>
            <a:r>
              <a:rPr lang="es-CL" sz="1400" dirty="0"/>
              <a:t> </a:t>
            </a:r>
            <a:r>
              <a:rPr lang="es-CL" sz="1400" dirty="0" err="1" smtClean="0"/>
              <a:t>measuring</a:t>
            </a:r>
            <a:r>
              <a:rPr lang="es-CL" sz="1400" dirty="0" smtClean="0"/>
              <a:t>. </a:t>
            </a:r>
            <a:endParaRPr lang="en-US" sz="1500" dirty="0" smtClean="0"/>
          </a:p>
        </p:txBody>
      </p:sp>
      <p:sp>
        <p:nvSpPr>
          <p:cNvPr id="49" name="48 CuadroTexto"/>
          <p:cNvSpPr txBox="1"/>
          <p:nvPr/>
        </p:nvSpPr>
        <p:spPr>
          <a:xfrm>
            <a:off x="1187624" y="3265820"/>
            <a:ext cx="6624736" cy="523220"/>
          </a:xfrm>
          <a:prstGeom prst="rect">
            <a:avLst/>
          </a:prstGeom>
          <a:noFill/>
        </p:spPr>
        <p:txBody>
          <a:bodyPr wrap="square" rtlCol="0">
            <a:spAutoFit/>
          </a:bodyPr>
          <a:lstStyle/>
          <a:p>
            <a:r>
              <a:rPr lang="en-US" sz="1400" dirty="0"/>
              <a:t>Once you have finished measuring stop the </a:t>
            </a:r>
            <a:r>
              <a:rPr lang="en-US" sz="1400" dirty="0" err="1"/>
              <a:t>Labdisc</a:t>
            </a:r>
            <a:r>
              <a:rPr lang="en-US" sz="1400" dirty="0"/>
              <a:t> by pressing </a:t>
            </a:r>
            <a:r>
              <a:rPr lang="en-US" sz="1400" dirty="0" smtClean="0"/>
              <a:t>                (</a:t>
            </a:r>
            <a:r>
              <a:rPr lang="en-US" sz="1400" dirty="0"/>
              <a:t>you will see the instruction “Press SCROLL key to STOP”) and press </a:t>
            </a:r>
            <a:endParaRPr lang="en-US" sz="1500" dirty="0" smtClean="0"/>
          </a:p>
        </p:txBody>
      </p:sp>
      <p:pic>
        <p:nvPicPr>
          <p:cNvPr id="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53436" y="2283389"/>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28940" y="2795564"/>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8144" y="3249404"/>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32040" y="3502710"/>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2" name="Picture 1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228338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3" name="Picture 1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279556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4" name="Picture 1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600" y="328726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669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3" name="12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en-US" sz="1400" dirty="0">
                <a:solidFill>
                  <a:srgbClr val="3490A6"/>
                </a:solidFill>
              </a:rPr>
              <a:t>The following steps explain how to perform the experiment: </a:t>
            </a:r>
            <a:endParaRPr lang="es-CL" sz="14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2996951"/>
            <a:ext cx="6624736" cy="523220"/>
          </a:xfrm>
          <a:prstGeom prst="rect">
            <a:avLst/>
          </a:prstGeom>
          <a:noFill/>
        </p:spPr>
        <p:txBody>
          <a:bodyPr wrap="square" rtlCol="0">
            <a:spAutoFit/>
          </a:bodyPr>
          <a:lstStyle/>
          <a:p>
            <a:r>
              <a:rPr lang="en-US" sz="1400" dirty="0"/>
              <a:t>Take the </a:t>
            </a:r>
            <a:r>
              <a:rPr lang="en-US" sz="1400" dirty="0" err="1"/>
              <a:t>Labdisc</a:t>
            </a:r>
            <a:r>
              <a:rPr lang="en-US" sz="1400" dirty="0"/>
              <a:t> and connect the external temperature probe. Start measuring from the classroom door, as you approach a nearby green area. </a:t>
            </a:r>
            <a:endParaRPr lang="en-US" sz="1500" dirty="0" smtClean="0"/>
          </a:p>
        </p:txBody>
      </p:sp>
      <p:sp>
        <p:nvSpPr>
          <p:cNvPr id="20" name="19 CuadroTexto"/>
          <p:cNvSpPr txBox="1"/>
          <p:nvPr/>
        </p:nvSpPr>
        <p:spPr>
          <a:xfrm>
            <a:off x="1187624" y="3480959"/>
            <a:ext cx="6624736" cy="307777"/>
          </a:xfrm>
          <a:prstGeom prst="rect">
            <a:avLst/>
          </a:prstGeom>
          <a:noFill/>
        </p:spPr>
        <p:txBody>
          <a:bodyPr wrap="square" rtlCol="0">
            <a:spAutoFit/>
          </a:bodyPr>
          <a:lstStyle/>
          <a:p>
            <a:r>
              <a:rPr lang="en-US" sz="1400" dirty="0"/>
              <a:t>After registering the data in the green area, approach an asphalted </a:t>
            </a:r>
            <a:r>
              <a:rPr lang="en-US" sz="1400" dirty="0" smtClean="0"/>
              <a:t>area. </a:t>
            </a:r>
            <a:endParaRPr lang="en-US" sz="1500" dirty="0" smtClean="0"/>
          </a:p>
        </p:txBody>
      </p:sp>
      <p:sp>
        <p:nvSpPr>
          <p:cNvPr id="21" name="20 CuadroTexto"/>
          <p:cNvSpPr txBox="1"/>
          <p:nvPr/>
        </p:nvSpPr>
        <p:spPr>
          <a:xfrm>
            <a:off x="1187624" y="3970613"/>
            <a:ext cx="6624736" cy="307777"/>
          </a:xfrm>
          <a:prstGeom prst="rect">
            <a:avLst/>
          </a:prstGeom>
          <a:noFill/>
        </p:spPr>
        <p:txBody>
          <a:bodyPr wrap="square" rtlCol="0">
            <a:spAutoFit/>
          </a:bodyPr>
          <a:lstStyle/>
          <a:p>
            <a:r>
              <a:rPr lang="en-US" sz="1400" dirty="0"/>
              <a:t>Register your observations and the exact location in your </a:t>
            </a:r>
            <a:r>
              <a:rPr lang="en-US" sz="1400" dirty="0" smtClean="0"/>
              <a:t>notebook.</a:t>
            </a:r>
            <a:endParaRPr lang="en-US" sz="1500" dirty="0"/>
          </a:p>
        </p:txBody>
      </p:sp>
      <p:sp>
        <p:nvSpPr>
          <p:cNvPr id="22" name="21 CuadroTexto"/>
          <p:cNvSpPr txBox="1"/>
          <p:nvPr/>
        </p:nvSpPr>
        <p:spPr>
          <a:xfrm>
            <a:off x="1187624" y="4460268"/>
            <a:ext cx="6624736" cy="307777"/>
          </a:xfrm>
          <a:prstGeom prst="rect">
            <a:avLst/>
          </a:prstGeom>
          <a:noFill/>
        </p:spPr>
        <p:txBody>
          <a:bodyPr wrap="square" rtlCol="0">
            <a:spAutoFit/>
          </a:bodyPr>
          <a:lstStyle/>
          <a:p>
            <a:r>
              <a:rPr lang="en-US" sz="1400" dirty="0"/>
              <a:t>Once you have finished measuring turn the </a:t>
            </a:r>
            <a:r>
              <a:rPr lang="en-US" sz="1400" dirty="0" err="1"/>
              <a:t>Labdisc</a:t>
            </a:r>
            <a:r>
              <a:rPr lang="en-US" sz="1400" dirty="0"/>
              <a:t> </a:t>
            </a:r>
            <a:r>
              <a:rPr lang="en-US" sz="1400" dirty="0" smtClean="0"/>
              <a:t>off. </a:t>
            </a:r>
            <a:endParaRPr lang="en-US" sz="1500" dirty="0" smtClean="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302585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3514193"/>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3970613"/>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446026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83868" y="4803941"/>
            <a:ext cx="2232248" cy="18873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0669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9"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20" name="19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en-US" sz="1400" dirty="0">
                <a:solidFill>
                  <a:srgbClr val="F7B047"/>
                </a:solidFill>
              </a:rPr>
              <a:t>The following steps explain how to analyze the experiment results: </a:t>
            </a:r>
            <a:endParaRPr lang="es-CL" sz="1400" dirty="0">
              <a:solidFill>
                <a:srgbClr val="F7B047"/>
              </a:solidFill>
            </a:endParaRP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3" name="22 CuadroTexto"/>
          <p:cNvSpPr txBox="1"/>
          <p:nvPr/>
        </p:nvSpPr>
        <p:spPr>
          <a:xfrm>
            <a:off x="1187624" y="2996952"/>
            <a:ext cx="6624736" cy="523220"/>
          </a:xfrm>
          <a:prstGeom prst="rect">
            <a:avLst/>
          </a:prstGeom>
          <a:noFill/>
        </p:spPr>
        <p:txBody>
          <a:bodyPr wrap="square" rtlCol="0">
            <a:spAutoFit/>
          </a:bodyPr>
          <a:lstStyle/>
          <a:p>
            <a:r>
              <a:rPr lang="en-US" sz="1400" dirty="0"/>
              <a:t>Connect the </a:t>
            </a:r>
            <a:r>
              <a:rPr lang="en-US" sz="1400" dirty="0" err="1"/>
              <a:t>Labdisc</a:t>
            </a:r>
            <a:r>
              <a:rPr lang="en-US" sz="1400" dirty="0"/>
              <a:t> to the computer using the USB communication cable or via the Bluetooth wireless communication </a:t>
            </a:r>
            <a:r>
              <a:rPr lang="en-US" sz="1400" dirty="0" smtClean="0"/>
              <a:t>channel.</a:t>
            </a:r>
            <a:endParaRPr lang="en-US" sz="1500" dirty="0" smtClean="0"/>
          </a:p>
        </p:txBody>
      </p:sp>
      <p:sp>
        <p:nvSpPr>
          <p:cNvPr id="24" name="23 CuadroTexto"/>
          <p:cNvSpPr txBox="1"/>
          <p:nvPr/>
        </p:nvSpPr>
        <p:spPr>
          <a:xfrm>
            <a:off x="1187624" y="3520172"/>
            <a:ext cx="6624736" cy="307777"/>
          </a:xfrm>
          <a:prstGeom prst="rect">
            <a:avLst/>
          </a:prstGeom>
          <a:noFill/>
        </p:spPr>
        <p:txBody>
          <a:bodyPr wrap="square" rtlCol="0">
            <a:spAutoFit/>
          </a:bodyPr>
          <a:lstStyle/>
          <a:p>
            <a:r>
              <a:rPr lang="en-US" sz="1400" dirty="0"/>
              <a:t>In the top menu click </a:t>
            </a:r>
            <a:r>
              <a:rPr lang="en-US" sz="1400" dirty="0" smtClean="0"/>
              <a:t>the              </a:t>
            </a:r>
            <a:r>
              <a:rPr lang="en-US" sz="1400" dirty="0"/>
              <a:t>button and select the </a:t>
            </a:r>
            <a:r>
              <a:rPr lang="en-US" sz="1400" dirty="0" smtClean="0"/>
              <a:t>           button.</a:t>
            </a:r>
            <a:endParaRPr lang="en-US" sz="1500" dirty="0" smtClean="0"/>
          </a:p>
        </p:txBody>
      </p:sp>
      <p:sp>
        <p:nvSpPr>
          <p:cNvPr id="25" name="24 CuadroTexto"/>
          <p:cNvSpPr txBox="1"/>
          <p:nvPr/>
        </p:nvSpPr>
        <p:spPr>
          <a:xfrm>
            <a:off x="1187624" y="4034911"/>
            <a:ext cx="6624736" cy="307777"/>
          </a:xfrm>
          <a:prstGeom prst="rect">
            <a:avLst/>
          </a:prstGeom>
          <a:noFill/>
        </p:spPr>
        <p:txBody>
          <a:bodyPr wrap="square" rtlCol="0">
            <a:spAutoFit/>
          </a:bodyPr>
          <a:lstStyle/>
          <a:p>
            <a:r>
              <a:rPr lang="en-US" sz="1400" dirty="0"/>
              <a:t>Select the last experiment on the </a:t>
            </a:r>
            <a:r>
              <a:rPr lang="en-US" sz="1400" dirty="0" smtClean="0"/>
              <a:t>list.</a:t>
            </a:r>
            <a:endParaRPr lang="en-US" sz="1500" dirty="0"/>
          </a:p>
        </p:txBody>
      </p:sp>
      <p:sp>
        <p:nvSpPr>
          <p:cNvPr id="26" name="25 CuadroTexto"/>
          <p:cNvSpPr txBox="1"/>
          <p:nvPr/>
        </p:nvSpPr>
        <p:spPr>
          <a:xfrm>
            <a:off x="1187624" y="4549350"/>
            <a:ext cx="6624736" cy="307777"/>
          </a:xfrm>
          <a:prstGeom prst="rect">
            <a:avLst/>
          </a:prstGeom>
          <a:noFill/>
        </p:spPr>
        <p:txBody>
          <a:bodyPr wrap="square" rtlCol="0">
            <a:spAutoFit/>
          </a:bodyPr>
          <a:lstStyle/>
          <a:p>
            <a:r>
              <a:rPr lang="en-US" sz="1400" dirty="0"/>
              <a:t>Observe the graph displayed on the </a:t>
            </a:r>
            <a:r>
              <a:rPr lang="en-US" sz="1400" dirty="0" smtClean="0"/>
              <a:t>screen.</a:t>
            </a:r>
            <a:endParaRPr lang="en-US" sz="1500" dirty="0" smtClean="0"/>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353148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4045925"/>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456036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600" y="501344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71600" y="558924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 name="39 CuadroTexto"/>
          <p:cNvSpPr txBox="1"/>
          <p:nvPr/>
        </p:nvSpPr>
        <p:spPr>
          <a:xfrm>
            <a:off x="1187624" y="5004661"/>
            <a:ext cx="6624736" cy="523220"/>
          </a:xfrm>
          <a:prstGeom prst="rect">
            <a:avLst/>
          </a:prstGeom>
          <a:noFill/>
        </p:spPr>
        <p:txBody>
          <a:bodyPr wrap="square" rtlCol="0">
            <a:spAutoFit/>
          </a:bodyPr>
          <a:lstStyle/>
          <a:p>
            <a:r>
              <a:rPr lang="en-US" sz="1400" dirty="0" smtClean="0"/>
              <a:t>Press the             button and </a:t>
            </a:r>
            <a:r>
              <a:rPr lang="en-US" sz="1400" dirty="0"/>
              <a:t>write notes on the graph specifying your observations according to the moment you registered the </a:t>
            </a:r>
            <a:r>
              <a:rPr lang="en-US" sz="1400" dirty="0" smtClean="0"/>
              <a:t>data.</a:t>
            </a:r>
            <a:endParaRPr lang="en-US" sz="1500" dirty="0" smtClean="0"/>
          </a:p>
        </p:txBody>
      </p:sp>
      <p:sp>
        <p:nvSpPr>
          <p:cNvPr id="41" name="40 CuadroTexto"/>
          <p:cNvSpPr txBox="1"/>
          <p:nvPr/>
        </p:nvSpPr>
        <p:spPr>
          <a:xfrm>
            <a:off x="1187624" y="5589240"/>
            <a:ext cx="6624736" cy="523220"/>
          </a:xfrm>
          <a:prstGeom prst="rect">
            <a:avLst/>
          </a:prstGeom>
          <a:noFill/>
        </p:spPr>
        <p:txBody>
          <a:bodyPr wrap="square" rtlCol="0">
            <a:spAutoFit/>
          </a:bodyPr>
          <a:lstStyle/>
          <a:p>
            <a:r>
              <a:rPr lang="en-US" sz="1400" dirty="0"/>
              <a:t>Click </a:t>
            </a:r>
            <a:r>
              <a:rPr lang="en-US" sz="1400" dirty="0" smtClean="0"/>
              <a:t>the           button </a:t>
            </a:r>
            <a:r>
              <a:rPr lang="en-US" sz="1400" dirty="0"/>
              <a:t>and select points on the graph. Pick one representative point for each </a:t>
            </a:r>
            <a:r>
              <a:rPr lang="en-US" sz="1400" dirty="0" smtClean="0"/>
              <a:t>location.</a:t>
            </a:r>
            <a:endParaRPr lang="en-US" sz="1500" dirty="0" smtClean="0"/>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084644" y="3501008"/>
            <a:ext cx="502556" cy="367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235051" y="3501008"/>
            <a:ext cx="360040" cy="345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979712" y="4869160"/>
            <a:ext cx="432470" cy="3706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907704" y="5517232"/>
            <a:ext cx="381794" cy="359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11205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3"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24" name="23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31" name="30 CuadroTexto"/>
          <p:cNvSpPr txBox="1"/>
          <p:nvPr/>
        </p:nvSpPr>
        <p:spPr>
          <a:xfrm>
            <a:off x="1187624" y="2410456"/>
            <a:ext cx="6624736" cy="307777"/>
          </a:xfrm>
          <a:prstGeom prst="rect">
            <a:avLst/>
          </a:prstGeom>
          <a:noFill/>
        </p:spPr>
        <p:txBody>
          <a:bodyPr wrap="square" rtlCol="0">
            <a:spAutoFit/>
          </a:bodyPr>
          <a:lstStyle/>
          <a:p>
            <a:r>
              <a:rPr lang="en-US" sz="1400" dirty="0"/>
              <a:t>Fit the graph range according to your measurements, setting the y axis </a:t>
            </a:r>
            <a:r>
              <a:rPr lang="en-US" sz="1400" dirty="0" smtClean="0"/>
              <a:t>scale.</a:t>
            </a:r>
            <a:endParaRPr lang="en-US" sz="1500" dirty="0" smtClean="0"/>
          </a:p>
        </p:txBody>
      </p:sp>
      <p:sp>
        <p:nvSpPr>
          <p:cNvPr id="32" name="31 CuadroTexto"/>
          <p:cNvSpPr txBox="1"/>
          <p:nvPr/>
        </p:nvSpPr>
        <p:spPr>
          <a:xfrm>
            <a:off x="1187624" y="2978368"/>
            <a:ext cx="6624736" cy="738664"/>
          </a:xfrm>
          <a:prstGeom prst="rect">
            <a:avLst/>
          </a:prstGeom>
          <a:noFill/>
        </p:spPr>
        <p:txBody>
          <a:bodyPr wrap="square" rtlCol="0">
            <a:spAutoFit/>
          </a:bodyPr>
          <a:lstStyle/>
          <a:p>
            <a:r>
              <a:rPr lang="en-US" sz="1400" dirty="0"/>
              <a:t>Right click the y axis and set the minimum and maximum value according to your measurements. Round your minimum value down and your maximum value up, and enter these numbers into “minimum” and “maximum”. </a:t>
            </a:r>
            <a:endParaRPr lang="en-US" sz="1500" dirty="0" smtClean="0"/>
          </a:p>
        </p:txBody>
      </p:sp>
      <p:sp>
        <p:nvSpPr>
          <p:cNvPr id="34" name="33 CuadroTexto"/>
          <p:cNvSpPr txBox="1"/>
          <p:nvPr/>
        </p:nvSpPr>
        <p:spPr>
          <a:xfrm>
            <a:off x="1187624" y="3987424"/>
            <a:ext cx="5796644" cy="523220"/>
          </a:xfrm>
          <a:prstGeom prst="rect">
            <a:avLst/>
          </a:prstGeom>
          <a:noFill/>
        </p:spPr>
        <p:txBody>
          <a:bodyPr wrap="square" rtlCol="0">
            <a:spAutoFit/>
          </a:bodyPr>
          <a:lstStyle/>
          <a:p>
            <a:r>
              <a:rPr lang="en-US" sz="1400" dirty="0"/>
              <a:t>To see the map, click on the </a:t>
            </a:r>
            <a:r>
              <a:rPr lang="en-US" sz="1400" dirty="0" smtClean="0"/>
              <a:t>             button </a:t>
            </a:r>
            <a:r>
              <a:rPr lang="en-US" sz="1400" dirty="0"/>
              <a:t>which is in the top-right corner of the </a:t>
            </a:r>
            <a:r>
              <a:rPr lang="en-US" sz="1400" dirty="0" err="1"/>
              <a:t>GlobiLab</a:t>
            </a:r>
            <a:r>
              <a:rPr lang="en-US" sz="1400" dirty="0"/>
              <a:t> screen and then click on </a:t>
            </a:r>
            <a:r>
              <a:rPr lang="en-US" sz="1400" dirty="0" smtClean="0"/>
              <a:t>the             button. </a:t>
            </a:r>
            <a:endParaRPr lang="en-US" sz="1500" dirty="0" smtClean="0"/>
          </a:p>
        </p:txBody>
      </p:sp>
      <p:sp>
        <p:nvSpPr>
          <p:cNvPr id="41" name="40 CuadroTexto"/>
          <p:cNvSpPr txBox="1"/>
          <p:nvPr/>
        </p:nvSpPr>
        <p:spPr>
          <a:xfrm>
            <a:off x="1187624" y="4779149"/>
            <a:ext cx="6624736" cy="954107"/>
          </a:xfrm>
          <a:prstGeom prst="rect">
            <a:avLst/>
          </a:prstGeom>
          <a:noFill/>
        </p:spPr>
        <p:txBody>
          <a:bodyPr wrap="square" rtlCol="0">
            <a:spAutoFit/>
          </a:bodyPr>
          <a:lstStyle/>
          <a:p>
            <a:r>
              <a:rPr lang="en-US" sz="1400" dirty="0"/>
              <a:t>In the top-right corner of the map, you´ll see the words “map” and “satellite”. </a:t>
            </a:r>
          </a:p>
          <a:p>
            <a:r>
              <a:rPr lang="en-US" sz="1400" dirty="0"/>
              <a:t>If you click on map, you´ll see only the name of the streets. </a:t>
            </a:r>
          </a:p>
          <a:p>
            <a:r>
              <a:rPr lang="en-US" sz="1400" dirty="0"/>
              <a:t>If you click on satellite, you´ll see only the satellite image. </a:t>
            </a:r>
          </a:p>
          <a:p>
            <a:r>
              <a:rPr lang="en-US" sz="1400" dirty="0"/>
              <a:t>If you click on satellite/label, you´ll see the satellite image with the name of the streets. </a:t>
            </a:r>
            <a:endParaRPr lang="en-US" sz="1500" dirty="0" smtClean="0"/>
          </a:p>
        </p:txBody>
      </p:sp>
      <p:pic>
        <p:nvPicPr>
          <p:cNvPr id="4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2430551"/>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3004155"/>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378" y="400980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378" y="479943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47864" y="3975528"/>
            <a:ext cx="432048" cy="2956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304729" y="4225217"/>
            <a:ext cx="390525"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9309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pic>
        <p:nvPicPr>
          <p:cNvPr id="13"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244283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312199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366825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448031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600" y="515947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17 CuadroTexto"/>
          <p:cNvSpPr txBox="1"/>
          <p:nvPr/>
        </p:nvSpPr>
        <p:spPr>
          <a:xfrm>
            <a:off x="1187624" y="2434925"/>
            <a:ext cx="6624736" cy="523220"/>
          </a:xfrm>
          <a:prstGeom prst="rect">
            <a:avLst/>
          </a:prstGeom>
          <a:noFill/>
        </p:spPr>
        <p:txBody>
          <a:bodyPr wrap="square" rtlCol="0">
            <a:spAutoFit/>
          </a:bodyPr>
          <a:lstStyle/>
          <a:p>
            <a:r>
              <a:rPr lang="en-US" sz="1400" dirty="0"/>
              <a:t>If you want to see the exact value of each point, put the mouse´s arrow on the point of the map and a label with the values will </a:t>
            </a:r>
            <a:r>
              <a:rPr lang="en-US" sz="1400" dirty="0" smtClean="0"/>
              <a:t>appear.</a:t>
            </a:r>
            <a:endParaRPr lang="en-US" sz="1500" dirty="0" smtClean="0"/>
          </a:p>
        </p:txBody>
      </p:sp>
      <p:sp>
        <p:nvSpPr>
          <p:cNvPr id="19" name="18 CuadroTexto"/>
          <p:cNvSpPr txBox="1"/>
          <p:nvPr/>
        </p:nvSpPr>
        <p:spPr>
          <a:xfrm>
            <a:off x="1187624" y="3121223"/>
            <a:ext cx="6624736" cy="307777"/>
          </a:xfrm>
          <a:prstGeom prst="rect">
            <a:avLst/>
          </a:prstGeom>
          <a:noFill/>
        </p:spPr>
        <p:txBody>
          <a:bodyPr wrap="square" rtlCol="0">
            <a:spAutoFit/>
          </a:bodyPr>
          <a:lstStyle/>
          <a:p>
            <a:r>
              <a:rPr lang="en-US" sz="1400" dirty="0"/>
              <a:t>In the top-left corner of the map, you´ll see the zoom and the cardinal </a:t>
            </a:r>
            <a:r>
              <a:rPr lang="en-US" sz="1400" dirty="0" smtClean="0"/>
              <a:t>points.</a:t>
            </a:r>
            <a:endParaRPr lang="en-US" sz="1400" dirty="0"/>
          </a:p>
        </p:txBody>
      </p:sp>
      <p:sp>
        <p:nvSpPr>
          <p:cNvPr id="20" name="19 CuadroTexto"/>
          <p:cNvSpPr txBox="1"/>
          <p:nvPr/>
        </p:nvSpPr>
        <p:spPr>
          <a:xfrm>
            <a:off x="1187624" y="3645024"/>
            <a:ext cx="7056784" cy="738664"/>
          </a:xfrm>
          <a:prstGeom prst="rect">
            <a:avLst/>
          </a:prstGeom>
          <a:noFill/>
        </p:spPr>
        <p:txBody>
          <a:bodyPr wrap="square" rtlCol="0">
            <a:spAutoFit/>
          </a:bodyPr>
          <a:lstStyle/>
          <a:p>
            <a:r>
              <a:rPr lang="en-US" sz="1400" dirty="0"/>
              <a:t>On the right side of the map, you´ll see the scale. You can adjust the values </a:t>
            </a:r>
            <a:endParaRPr lang="en-US" sz="1400" dirty="0" smtClean="0"/>
          </a:p>
          <a:p>
            <a:r>
              <a:rPr lang="en-US" sz="1400" dirty="0" smtClean="0"/>
              <a:t>(</a:t>
            </a:r>
            <a:r>
              <a:rPr lang="en-US" sz="1400" dirty="0"/>
              <a:t>minimum </a:t>
            </a:r>
            <a:r>
              <a:rPr lang="en-US" sz="1400" dirty="0" smtClean="0"/>
              <a:t>and </a:t>
            </a:r>
            <a:r>
              <a:rPr lang="en-US" sz="1400" dirty="0"/>
              <a:t>maximum) with </a:t>
            </a:r>
            <a:r>
              <a:rPr lang="en-US" sz="1400" dirty="0" smtClean="0"/>
              <a:t>the           button </a:t>
            </a:r>
            <a:r>
              <a:rPr lang="en-US" sz="1400" dirty="0"/>
              <a:t>and change them by clicking on </a:t>
            </a:r>
            <a:r>
              <a:rPr lang="en-US" sz="1400" dirty="0" smtClean="0"/>
              <a:t>the </a:t>
            </a:r>
            <a:r>
              <a:rPr lang="en-US" sz="1400" dirty="0"/>
              <a:t>y axis of the map and selecting “set range”. </a:t>
            </a:r>
            <a:endParaRPr lang="en-US" sz="1500" dirty="0"/>
          </a:p>
        </p:txBody>
      </p:sp>
      <p:sp>
        <p:nvSpPr>
          <p:cNvPr id="21" name="20 CuadroTexto"/>
          <p:cNvSpPr txBox="1"/>
          <p:nvPr/>
        </p:nvSpPr>
        <p:spPr>
          <a:xfrm>
            <a:off x="1187624" y="4480314"/>
            <a:ext cx="6624736" cy="523220"/>
          </a:xfrm>
          <a:prstGeom prst="rect">
            <a:avLst/>
          </a:prstGeom>
          <a:noFill/>
        </p:spPr>
        <p:txBody>
          <a:bodyPr wrap="square" rtlCol="0">
            <a:spAutoFit/>
          </a:bodyPr>
          <a:lstStyle/>
          <a:p>
            <a:r>
              <a:rPr lang="en-US" sz="1400" dirty="0"/>
              <a:t>To change the variables of the graph, right click on the y axis and select the variable that you want to </a:t>
            </a:r>
            <a:r>
              <a:rPr lang="en-US" sz="1400" dirty="0" smtClean="0"/>
              <a:t>see.</a:t>
            </a:r>
            <a:endParaRPr lang="en-US" sz="1500" dirty="0" smtClean="0"/>
          </a:p>
        </p:txBody>
      </p:sp>
      <p:sp>
        <p:nvSpPr>
          <p:cNvPr id="27" name="26 CuadroTexto"/>
          <p:cNvSpPr txBox="1"/>
          <p:nvPr/>
        </p:nvSpPr>
        <p:spPr>
          <a:xfrm>
            <a:off x="1187624" y="5137447"/>
            <a:ext cx="6624736" cy="307777"/>
          </a:xfrm>
          <a:prstGeom prst="rect">
            <a:avLst/>
          </a:prstGeom>
          <a:noFill/>
        </p:spPr>
        <p:txBody>
          <a:bodyPr wrap="square" rtlCol="0">
            <a:spAutoFit/>
          </a:bodyPr>
          <a:lstStyle/>
          <a:p>
            <a:r>
              <a:rPr lang="en-US" sz="1400" dirty="0"/>
              <a:t>To move the map, click on it and move the mouse´s </a:t>
            </a:r>
            <a:r>
              <a:rPr lang="en-US" sz="1400" dirty="0" smtClean="0"/>
              <a:t>arrow.</a:t>
            </a:r>
            <a:endParaRPr lang="en-US" sz="1500" dirty="0" smtClean="0"/>
          </a:p>
        </p:txBody>
      </p:sp>
      <p:pic>
        <p:nvPicPr>
          <p:cNvPr id="3074"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851920" y="3881461"/>
            <a:ext cx="326453" cy="418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42537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grpSp>
        <p:nvGrpSpPr>
          <p:cNvPr id="2" name="1 Grupo"/>
          <p:cNvGrpSpPr/>
          <p:nvPr/>
        </p:nvGrpSpPr>
        <p:grpSpPr>
          <a:xfrm>
            <a:off x="1132910" y="2254524"/>
            <a:ext cx="6852488" cy="775497"/>
            <a:chOff x="1132910" y="2254524"/>
            <a:chExt cx="6852488" cy="775497"/>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3" name="12 Grupo"/>
          <p:cNvGrpSpPr/>
          <p:nvPr/>
        </p:nvGrpSpPr>
        <p:grpSpPr>
          <a:xfrm>
            <a:off x="1132910" y="3131600"/>
            <a:ext cx="6852488" cy="775497"/>
            <a:chOff x="1132910" y="2254524"/>
            <a:chExt cx="6852488" cy="775497"/>
          </a:xfrm>
        </p:grpSpPr>
        <p:pic>
          <p:nvPicPr>
            <p:cNvPr id="14" name="1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6" name="15 Grupo"/>
          <p:cNvGrpSpPr/>
          <p:nvPr/>
        </p:nvGrpSpPr>
        <p:grpSpPr>
          <a:xfrm>
            <a:off x="1132910" y="4008676"/>
            <a:ext cx="6852488" cy="775497"/>
            <a:chOff x="1132910" y="2254524"/>
            <a:chExt cx="6852488" cy="775497"/>
          </a:xfrm>
        </p:grpSpPr>
        <p:pic>
          <p:nvPicPr>
            <p:cNvPr id="17" name="1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9" name="18 Grupo"/>
          <p:cNvGrpSpPr/>
          <p:nvPr/>
        </p:nvGrpSpPr>
        <p:grpSpPr>
          <a:xfrm>
            <a:off x="1132910" y="4885751"/>
            <a:ext cx="6852488" cy="775497"/>
            <a:chOff x="1132910" y="2254524"/>
            <a:chExt cx="6852488" cy="775497"/>
          </a:xfrm>
        </p:grpSpPr>
        <p:pic>
          <p:nvPicPr>
            <p:cNvPr id="20" name="19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3" name="22 CuadroTexto"/>
          <p:cNvSpPr txBox="1"/>
          <p:nvPr/>
        </p:nvSpPr>
        <p:spPr>
          <a:xfrm>
            <a:off x="1555626" y="3429172"/>
            <a:ext cx="6099811" cy="307777"/>
          </a:xfrm>
          <a:prstGeom prst="rect">
            <a:avLst/>
          </a:prstGeom>
          <a:noFill/>
        </p:spPr>
        <p:txBody>
          <a:bodyPr wrap="none" rtlCol="0">
            <a:spAutoFit/>
          </a:bodyPr>
          <a:lstStyle/>
          <a:p>
            <a:r>
              <a:rPr lang="en-US" sz="1400" b="1" dirty="0"/>
              <a:t>Did the humidity values at the different locations vary? Explain the differences. </a:t>
            </a:r>
            <a:endParaRPr lang="es-CL" sz="1400" dirty="0"/>
          </a:p>
        </p:txBody>
      </p:sp>
      <p:sp>
        <p:nvSpPr>
          <p:cNvPr id="24" name="23 CuadroTexto"/>
          <p:cNvSpPr txBox="1"/>
          <p:nvPr/>
        </p:nvSpPr>
        <p:spPr>
          <a:xfrm>
            <a:off x="1555626" y="2458839"/>
            <a:ext cx="5968702" cy="523220"/>
          </a:xfrm>
          <a:prstGeom prst="rect">
            <a:avLst/>
          </a:prstGeom>
          <a:noFill/>
        </p:spPr>
        <p:txBody>
          <a:bodyPr wrap="square" rtlCol="0">
            <a:spAutoFit/>
          </a:bodyPr>
          <a:lstStyle/>
          <a:p>
            <a:r>
              <a:rPr lang="en-US" sz="1400" b="1" dirty="0"/>
              <a:t>Did you find differences between what you expected and your actual results? Explain. </a:t>
            </a:r>
            <a:endParaRPr lang="es-CL" sz="1400" dirty="0"/>
          </a:p>
        </p:txBody>
      </p:sp>
      <p:sp>
        <p:nvSpPr>
          <p:cNvPr id="25" name="24 CuadroTexto"/>
          <p:cNvSpPr txBox="1"/>
          <p:nvPr/>
        </p:nvSpPr>
        <p:spPr>
          <a:xfrm>
            <a:off x="1555626" y="4306248"/>
            <a:ext cx="5079724" cy="307777"/>
          </a:xfrm>
          <a:prstGeom prst="rect">
            <a:avLst/>
          </a:prstGeom>
          <a:noFill/>
        </p:spPr>
        <p:txBody>
          <a:bodyPr wrap="none" rtlCol="0">
            <a:spAutoFit/>
          </a:bodyPr>
          <a:lstStyle/>
          <a:p>
            <a:r>
              <a:rPr lang="en-US" sz="1400" b="1" dirty="0"/>
              <a:t>Which place presented the maximum humidity value? Describe it.</a:t>
            </a:r>
            <a:endParaRPr lang="es-CL" sz="1400" dirty="0"/>
          </a:p>
        </p:txBody>
      </p:sp>
      <p:sp>
        <p:nvSpPr>
          <p:cNvPr id="26" name="25 CuadroTexto"/>
          <p:cNvSpPr txBox="1"/>
          <p:nvPr/>
        </p:nvSpPr>
        <p:spPr>
          <a:xfrm>
            <a:off x="1555626" y="5183323"/>
            <a:ext cx="4710136" cy="307777"/>
          </a:xfrm>
          <a:prstGeom prst="rect">
            <a:avLst/>
          </a:prstGeom>
          <a:noFill/>
        </p:spPr>
        <p:txBody>
          <a:bodyPr wrap="none" rtlCol="0">
            <a:spAutoFit/>
          </a:bodyPr>
          <a:lstStyle/>
          <a:p>
            <a:r>
              <a:rPr lang="en-US" sz="1400" b="1" dirty="0"/>
              <a:t>Was the temperature recorded constant or variable? Explain.</a:t>
            </a:r>
            <a:endParaRPr lang="es-CL" sz="1400" dirty="0"/>
          </a:p>
        </p:txBody>
      </p:sp>
    </p:spTree>
    <p:extLst>
      <p:ext uri="{BB962C8B-B14F-4D97-AF65-F5344CB8AC3E}">
        <p14:creationId xmlns:p14="http://schemas.microsoft.com/office/powerpoint/2010/main" xmlns="" val="204053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en-US" sz="1400" dirty="0">
                <a:solidFill>
                  <a:srgbClr val="F7B047"/>
                </a:solidFill>
              </a:rPr>
              <a:t>The graph below should be similar to the one the students came up with. </a:t>
            </a:r>
            <a:endParaRPr lang="es-CL"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3146" y="2833620"/>
            <a:ext cx="5557166" cy="37176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50767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22" name="21 CuadroTexto"/>
          <p:cNvSpPr txBox="1"/>
          <p:nvPr/>
        </p:nvSpPr>
        <p:spPr>
          <a:xfrm>
            <a:off x="1187624" y="2051556"/>
            <a:ext cx="6624736" cy="400110"/>
          </a:xfrm>
          <a:prstGeom prst="rect">
            <a:avLst/>
          </a:prstGeom>
          <a:noFill/>
        </p:spPr>
        <p:txBody>
          <a:bodyPr wrap="square" rtlCol="0">
            <a:spAutoFit/>
          </a:bodyPr>
          <a:lstStyle/>
          <a:p>
            <a:r>
              <a:rPr lang="es-CL" sz="2000" dirty="0" err="1"/>
              <a:t>Temperature</a:t>
            </a:r>
            <a:r>
              <a:rPr lang="es-CL" sz="2000" dirty="0"/>
              <a:t> versus time</a:t>
            </a:r>
            <a:endParaRPr lang="en-US" sz="2000" dirty="0" smtClean="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2484246"/>
            <a:ext cx="7704856" cy="32057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20529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22" name="21 CuadroTexto"/>
          <p:cNvSpPr txBox="1"/>
          <p:nvPr/>
        </p:nvSpPr>
        <p:spPr>
          <a:xfrm>
            <a:off x="1187624" y="2051556"/>
            <a:ext cx="6624736" cy="400110"/>
          </a:xfrm>
          <a:prstGeom prst="rect">
            <a:avLst/>
          </a:prstGeom>
          <a:noFill/>
        </p:spPr>
        <p:txBody>
          <a:bodyPr wrap="square" rtlCol="0">
            <a:spAutoFit/>
          </a:bodyPr>
          <a:lstStyle/>
          <a:p>
            <a:r>
              <a:rPr lang="es-CL" sz="2000" dirty="0" err="1"/>
              <a:t>Humidity</a:t>
            </a:r>
            <a:r>
              <a:rPr lang="es-CL" sz="2000" dirty="0"/>
              <a:t> versus time </a:t>
            </a:r>
            <a:endParaRPr lang="en-US" sz="2000" dirty="0" smtClean="0"/>
          </a:p>
        </p:txBody>
      </p:sp>
      <p:pic>
        <p:nvPicPr>
          <p:cNvPr id="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50" y="2495550"/>
            <a:ext cx="7679155" cy="3194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54707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8 Rectángulo redondeado"/>
          <p:cNvSpPr/>
          <p:nvPr/>
        </p:nvSpPr>
        <p:spPr>
          <a:xfrm>
            <a:off x="1403648" y="321329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814027"/>
            <a:ext cx="5865559" cy="1569660"/>
          </a:xfrm>
          <a:prstGeom prst="rect">
            <a:avLst/>
          </a:prstGeom>
          <a:noFill/>
        </p:spPr>
        <p:txBody>
          <a:bodyPr wrap="square" rtlCol="0">
            <a:spAutoFit/>
          </a:bodyPr>
          <a:lstStyle/>
          <a:p>
            <a:r>
              <a:rPr lang="en-US" sz="1600" dirty="0"/>
              <a:t>The purpose of this activity is to study the relationship between temperature and humidity in several locations inside and outside school, creating a hypothesis and proceeding to test it using the </a:t>
            </a:r>
            <a:r>
              <a:rPr lang="en-US" sz="1600" dirty="0" err="1"/>
              <a:t>Labdisc</a:t>
            </a:r>
            <a:r>
              <a:rPr lang="en-US" sz="1600" dirty="0"/>
              <a:t> external temperature, relative humidity and GPS sensors. The goal is to obtain the values of these variables in urban spaces and in green </a:t>
            </a:r>
            <a:r>
              <a:rPr lang="en-US" sz="1600" dirty="0" smtClean="0"/>
              <a:t>areas</a:t>
            </a:r>
            <a:r>
              <a:rPr lang="en-US" sz="1600" dirty="0"/>
              <a:t>.</a:t>
            </a:r>
            <a:endParaRPr lang="en-US" sz="1600" baseline="30000" dirty="0"/>
          </a:p>
        </p:txBody>
      </p:sp>
    </p:spTree>
    <p:extLst>
      <p:ext uri="{BB962C8B-B14F-4D97-AF65-F5344CB8AC3E}">
        <p14:creationId xmlns:p14="http://schemas.microsoft.com/office/powerpoint/2010/main" xmlns=""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28 Grupo"/>
          <p:cNvGrpSpPr/>
          <p:nvPr/>
        </p:nvGrpSpPr>
        <p:grpSpPr>
          <a:xfrm>
            <a:off x="1321109" y="4936156"/>
            <a:ext cx="6664289" cy="1085132"/>
            <a:chOff x="1321109" y="3224943"/>
            <a:chExt cx="6664289" cy="1085132"/>
          </a:xfrm>
        </p:grpSpPr>
        <p:pic>
          <p:nvPicPr>
            <p:cNvPr id="3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356992"/>
              <a:ext cx="6664289" cy="9530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43"/>
              <a:ext cx="6664289" cy="369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3" name="2 Grupo"/>
          <p:cNvGrpSpPr/>
          <p:nvPr/>
        </p:nvGrpSpPr>
        <p:grpSpPr>
          <a:xfrm>
            <a:off x="1321109" y="3224944"/>
            <a:ext cx="6664289" cy="1428193"/>
            <a:chOff x="1321109" y="3224943"/>
            <a:chExt cx="6664289" cy="1528783"/>
          </a:xfrm>
        </p:grpSpPr>
        <p:pic>
          <p:nvPicPr>
            <p:cNvPr id="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356991"/>
              <a:ext cx="6664289" cy="13967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43"/>
              <a:ext cx="6664289" cy="369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2" name="21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05934" y="4791050"/>
            <a:ext cx="428625" cy="438150"/>
          </a:xfrm>
          <a:prstGeom prst="ellipse">
            <a:avLst/>
          </a:prstGeom>
        </p:spPr>
      </p:pic>
      <p:pic>
        <p:nvPicPr>
          <p:cNvPr id="19" name="18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05934" y="3082758"/>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9" name="8 CuadroTexto"/>
          <p:cNvSpPr txBox="1"/>
          <p:nvPr/>
        </p:nvSpPr>
        <p:spPr>
          <a:xfrm>
            <a:off x="1555624" y="3224943"/>
            <a:ext cx="6429773" cy="1369606"/>
          </a:xfrm>
          <a:prstGeom prst="rect">
            <a:avLst/>
          </a:prstGeom>
          <a:noFill/>
        </p:spPr>
        <p:txBody>
          <a:bodyPr wrap="square" rtlCol="0">
            <a:spAutoFit/>
          </a:bodyPr>
          <a:lstStyle/>
          <a:p>
            <a:r>
              <a:rPr lang="en-US" sz="1400" b="1" dirty="0"/>
              <a:t>According to your results, how do green areas affect humidity? Explain. </a:t>
            </a:r>
            <a:endParaRPr lang="en-US" sz="1400" b="1" dirty="0" smtClean="0"/>
          </a:p>
          <a:p>
            <a:endParaRPr lang="en-US" sz="1300" dirty="0"/>
          </a:p>
          <a:p>
            <a:r>
              <a:rPr lang="en-US" sz="1400" dirty="0"/>
              <a:t>Students should understand the conservation of humidity due to foliage. The leaf surface maintains a certain humidity level, intercepting the moist air coming from the evaporation of water from the ground. It also provides a condensation surface and transpires water as part of the life process of the tree. </a:t>
            </a:r>
            <a:endParaRPr lang="es-CL" sz="1400" dirty="0"/>
          </a:p>
        </p:txBody>
      </p:sp>
      <p:sp>
        <p:nvSpPr>
          <p:cNvPr id="13" name="12 CuadroTexto"/>
          <p:cNvSpPr txBox="1"/>
          <p:nvPr/>
        </p:nvSpPr>
        <p:spPr>
          <a:xfrm>
            <a:off x="1555625" y="5010561"/>
            <a:ext cx="5729266" cy="938719"/>
          </a:xfrm>
          <a:prstGeom prst="rect">
            <a:avLst/>
          </a:prstGeom>
          <a:noFill/>
        </p:spPr>
        <p:txBody>
          <a:bodyPr wrap="square" rtlCol="0">
            <a:spAutoFit/>
          </a:bodyPr>
          <a:lstStyle/>
          <a:p>
            <a:r>
              <a:rPr lang="en-US" sz="1400" b="1" dirty="0"/>
              <a:t>What kind of green area is most effective in maintaining humidity? </a:t>
            </a:r>
            <a:endParaRPr lang="en-US" sz="1400" b="1" dirty="0" smtClean="0"/>
          </a:p>
          <a:p>
            <a:endParaRPr lang="en-US" sz="1300" dirty="0"/>
          </a:p>
          <a:p>
            <a:r>
              <a:rPr lang="en-US" sz="1400" dirty="0"/>
              <a:t>The results should show that wider green areas with more percentage of tall trees are damper and so best maintain humidity. </a:t>
            </a:r>
            <a:endParaRPr lang="es-CL" sz="1400" dirty="0"/>
          </a:p>
        </p:txBody>
      </p:sp>
      <p:sp>
        <p:nvSpPr>
          <p:cNvPr id="14"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5" name="14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16" name="15 CuadroTexto"/>
          <p:cNvSpPr txBox="1"/>
          <p:nvPr/>
        </p:nvSpPr>
        <p:spPr>
          <a:xfrm>
            <a:off x="1555625" y="2381182"/>
            <a:ext cx="6544767" cy="523220"/>
          </a:xfrm>
          <a:prstGeom prst="rect">
            <a:avLst/>
          </a:prstGeom>
          <a:noFill/>
          <a:ln>
            <a:noFill/>
          </a:ln>
        </p:spPr>
        <p:txBody>
          <a:bodyPr wrap="square" rtlCol="0">
            <a:spAutoFit/>
          </a:bodyPr>
          <a:lstStyle/>
          <a:p>
            <a:r>
              <a:rPr lang="en-US" sz="1400" dirty="0" smtClean="0">
                <a:solidFill>
                  <a:srgbClr val="29B19A"/>
                </a:solidFill>
              </a:rPr>
              <a:t>Following </a:t>
            </a:r>
            <a:r>
              <a:rPr lang="en-US" sz="1400" dirty="0">
                <a:solidFill>
                  <a:srgbClr val="29B19A"/>
                </a:solidFill>
              </a:rPr>
              <a:t>are some questions and answers which should be developed by the students in order to elaborate on their conclusions. </a:t>
            </a:r>
            <a:endParaRPr lang="es-CL" sz="1400" dirty="0">
              <a:solidFill>
                <a:srgbClr val="29B19A"/>
              </a:solidFill>
            </a:endParaRPr>
          </a:p>
        </p:txBody>
      </p:sp>
      <p:sp>
        <p:nvSpPr>
          <p:cNvPr id="17" name="16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xmlns="" val="1806922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18 Grupo"/>
          <p:cNvGrpSpPr/>
          <p:nvPr/>
        </p:nvGrpSpPr>
        <p:grpSpPr>
          <a:xfrm>
            <a:off x="1320246" y="4182335"/>
            <a:ext cx="6664289" cy="1694936"/>
            <a:chOff x="1321109" y="3224942"/>
            <a:chExt cx="6664289" cy="1814314"/>
          </a:xfrm>
        </p:grpSpPr>
        <p:pic>
          <p:nvPicPr>
            <p:cNvPr id="2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651822"/>
              <a:ext cx="6664289" cy="1387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42"/>
              <a:ext cx="6664289" cy="566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3" name="12 Grupo"/>
          <p:cNvGrpSpPr/>
          <p:nvPr/>
        </p:nvGrpSpPr>
        <p:grpSpPr>
          <a:xfrm>
            <a:off x="1321109" y="2540727"/>
            <a:ext cx="6664289" cy="1221144"/>
            <a:chOff x="1321109" y="3224942"/>
            <a:chExt cx="6664289" cy="1307149"/>
          </a:xfrm>
        </p:grpSpPr>
        <p:pic>
          <p:nvPicPr>
            <p:cNvPr id="1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404982"/>
              <a:ext cx="6664289" cy="1127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42"/>
              <a:ext cx="6664289" cy="566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pic>
        <p:nvPicPr>
          <p:cNvPr id="17" name="1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05934" y="2290233"/>
            <a:ext cx="428625" cy="438150"/>
          </a:xfrm>
          <a:prstGeom prst="ellipse">
            <a:avLst/>
          </a:prstGeom>
        </p:spPr>
      </p:pic>
      <p:sp>
        <p:nvSpPr>
          <p:cNvPr id="18" name="17 CuadroTexto"/>
          <p:cNvSpPr txBox="1"/>
          <p:nvPr/>
        </p:nvSpPr>
        <p:spPr>
          <a:xfrm>
            <a:off x="1555625" y="2562870"/>
            <a:ext cx="5729266" cy="1154162"/>
          </a:xfrm>
          <a:prstGeom prst="rect">
            <a:avLst/>
          </a:prstGeom>
          <a:noFill/>
        </p:spPr>
        <p:txBody>
          <a:bodyPr wrap="square" rtlCol="0">
            <a:spAutoFit/>
          </a:bodyPr>
          <a:lstStyle/>
          <a:p>
            <a:r>
              <a:rPr lang="en-US" sz="1400" b="1" dirty="0"/>
              <a:t>Did you observe a relationship between the type of vegetation and the humidity values? Describe. </a:t>
            </a:r>
            <a:endParaRPr lang="en-US" sz="1400" b="1" dirty="0" smtClean="0"/>
          </a:p>
          <a:p>
            <a:endParaRPr lang="en-US" sz="1300" dirty="0"/>
          </a:p>
          <a:p>
            <a:r>
              <a:rPr lang="en-US" sz="1400" dirty="0"/>
              <a:t>Students should find a relationship between the data obtained in the experiment and the type of vegetation in each place by analyzing the map. </a:t>
            </a:r>
            <a:endParaRPr lang="es-CL" sz="1400" dirty="0"/>
          </a:p>
        </p:txBody>
      </p:sp>
      <p:sp>
        <p:nvSpPr>
          <p:cNvPr id="23" name="22 CuadroTexto"/>
          <p:cNvSpPr txBox="1"/>
          <p:nvPr/>
        </p:nvSpPr>
        <p:spPr>
          <a:xfrm>
            <a:off x="1555625" y="4207289"/>
            <a:ext cx="5729266" cy="1585049"/>
          </a:xfrm>
          <a:prstGeom prst="rect">
            <a:avLst/>
          </a:prstGeom>
          <a:noFill/>
        </p:spPr>
        <p:txBody>
          <a:bodyPr wrap="square" rtlCol="0">
            <a:spAutoFit/>
          </a:bodyPr>
          <a:lstStyle/>
          <a:p>
            <a:r>
              <a:rPr lang="en-US" sz="1400" b="1" dirty="0"/>
              <a:t>What relationship can be identified between humidity and temperature by analyzing the graph? Explain. </a:t>
            </a:r>
            <a:endParaRPr lang="en-US" sz="1400" b="1" dirty="0" smtClean="0"/>
          </a:p>
          <a:p>
            <a:endParaRPr lang="en-US" sz="1300" dirty="0"/>
          </a:p>
          <a:p>
            <a:r>
              <a:rPr lang="en-US" sz="1400" dirty="0"/>
              <a:t>Students should find an inverse relationship between humidity and temperature by analyzing the slopes of the graph and the observations made during the measurement. They should also compare the color scales of the maps.</a:t>
            </a:r>
            <a:endParaRPr lang="es-CL" sz="1400" dirty="0"/>
          </a:p>
        </p:txBody>
      </p:sp>
      <p:pic>
        <p:nvPicPr>
          <p:cNvPr id="27" name="2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02444" y="4020580"/>
            <a:ext cx="428625" cy="438150"/>
          </a:xfrm>
          <a:prstGeom prst="ellipse">
            <a:avLst/>
          </a:prstGeom>
        </p:spPr>
      </p:pic>
    </p:spTree>
    <p:extLst>
      <p:ext uri="{BB962C8B-B14F-4D97-AF65-F5344CB8AC3E}">
        <p14:creationId xmlns:p14="http://schemas.microsoft.com/office/powerpoint/2010/main" xmlns="" val="2692753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11020" y="2432418"/>
            <a:ext cx="6659374" cy="15396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2" name="11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18" name="17 CuadroTexto"/>
          <p:cNvSpPr txBox="1"/>
          <p:nvPr/>
        </p:nvSpPr>
        <p:spPr>
          <a:xfrm>
            <a:off x="1555624" y="2562870"/>
            <a:ext cx="6256735" cy="1169551"/>
          </a:xfrm>
          <a:prstGeom prst="rect">
            <a:avLst/>
          </a:prstGeom>
          <a:noFill/>
        </p:spPr>
        <p:txBody>
          <a:bodyPr wrap="square" rtlCol="0">
            <a:spAutoFit/>
          </a:bodyPr>
          <a:lstStyle/>
          <a:p>
            <a:r>
              <a:rPr lang="en-US" sz="1400" b="1" dirty="0"/>
              <a:t>Students should reach the following conclusions: </a:t>
            </a:r>
            <a:endParaRPr lang="en-US" sz="1400" b="1" dirty="0" smtClean="0"/>
          </a:p>
          <a:p>
            <a:endParaRPr lang="en-US" sz="1400" b="1" dirty="0"/>
          </a:p>
          <a:p>
            <a:r>
              <a:rPr lang="en-US" sz="1400" dirty="0"/>
              <a:t>They should conclude that humidity levels are very different between certain locations in the same area, depending on the vegetation: The more trees, bushes and plants growing in a place, the more humidity and the lower the temperature. </a:t>
            </a:r>
            <a:endParaRPr lang="es-CL" sz="1400" dirty="0"/>
          </a:p>
        </p:txBody>
      </p:sp>
    </p:spTree>
    <p:extLst>
      <p:ext uri="{BB962C8B-B14F-4D97-AF65-F5344CB8AC3E}">
        <p14:creationId xmlns:p14="http://schemas.microsoft.com/office/powerpoint/2010/main" xmlns="" val="163667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2" name="11 Grupo"/>
          <p:cNvGrpSpPr/>
          <p:nvPr/>
        </p:nvGrpSpPr>
        <p:grpSpPr>
          <a:xfrm>
            <a:off x="1321109" y="4219074"/>
            <a:ext cx="6664289" cy="1874221"/>
            <a:chOff x="1321109" y="3224942"/>
            <a:chExt cx="6664289" cy="2006220"/>
          </a:xfrm>
        </p:grpSpPr>
        <p:pic>
          <p:nvPicPr>
            <p:cNvPr id="13"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612493"/>
              <a:ext cx="6664289" cy="16186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42"/>
              <a:ext cx="6664289" cy="566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4024575"/>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4230789"/>
            <a:ext cx="6383712" cy="1800493"/>
          </a:xfrm>
          <a:prstGeom prst="rect">
            <a:avLst/>
          </a:prstGeom>
          <a:noFill/>
        </p:spPr>
        <p:txBody>
          <a:bodyPr wrap="square" rtlCol="0">
            <a:spAutoFit/>
          </a:bodyPr>
          <a:lstStyle/>
          <a:p>
            <a:r>
              <a:rPr lang="en-US" sz="1400" b="1" dirty="0"/>
              <a:t>Do you think green areas and trees are somehow related to energy consumption during the summer? Describe and explain. </a:t>
            </a:r>
            <a:endParaRPr lang="en-US" sz="1400" b="1" dirty="0" smtClean="0"/>
          </a:p>
          <a:p>
            <a:endParaRPr lang="en-US" sz="1300" dirty="0"/>
          </a:p>
          <a:p>
            <a:r>
              <a:rPr lang="en-US" sz="1400" dirty="0"/>
              <a:t>Due to the temperature decrease caused by trees, the shadows cast on buildings and the ability to halt the wind - green areas contribute to a reduction in energy consumption. Therefore, they reduce pollution caused by the process of energy generation. Students should think of other ways in which these elements can reduce energy consumption, then discuss and reflect upon the topic of energy saving. </a:t>
            </a:r>
            <a:endParaRPr lang="es-CL" sz="1300" dirty="0"/>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6" name="15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17" name="16 CuadroTexto"/>
          <p:cNvSpPr txBox="1"/>
          <p:nvPr/>
        </p:nvSpPr>
        <p:spPr>
          <a:xfrm>
            <a:off x="1555625" y="2420888"/>
            <a:ext cx="6328743" cy="1600438"/>
          </a:xfrm>
          <a:prstGeom prst="rect">
            <a:avLst/>
          </a:prstGeom>
          <a:noFill/>
          <a:ln>
            <a:noFill/>
          </a:ln>
        </p:spPr>
        <p:txBody>
          <a:bodyPr wrap="square" rtlCol="0">
            <a:spAutoFit/>
          </a:bodyPr>
          <a:lstStyle/>
          <a:p>
            <a:r>
              <a:rPr lang="en-US" sz="1400" dirty="0">
                <a:solidFill>
                  <a:srgbClr val="3490A6"/>
                </a:solidFill>
              </a:rPr>
              <a:t>The aim of this section is for students to extrapolate the acquired knowledge during this class through its application in different contexts and situations. Furthermore, it is intended that students question and present possible explanations to the experimentally observed phenomena. </a:t>
            </a:r>
          </a:p>
          <a:p>
            <a:endParaRPr lang="es-CL" sz="1400" dirty="0" smtClean="0">
              <a:solidFill>
                <a:srgbClr val="3490A6"/>
              </a:solidFill>
            </a:endParaRPr>
          </a:p>
          <a:p>
            <a:endParaRPr lang="es-CL" sz="1400" dirty="0" smtClean="0">
              <a:solidFill>
                <a:srgbClr val="3490A6"/>
              </a:solidFill>
            </a:endParaRPr>
          </a:p>
          <a:p>
            <a:r>
              <a:rPr lang="es-CL" sz="1400" dirty="0" err="1" smtClean="0">
                <a:solidFill>
                  <a:srgbClr val="3490A6"/>
                </a:solidFill>
              </a:rPr>
              <a:t>Further</a:t>
            </a:r>
            <a:r>
              <a:rPr lang="es-CL" sz="1400" dirty="0" smtClean="0">
                <a:solidFill>
                  <a:srgbClr val="3490A6"/>
                </a:solidFill>
              </a:rPr>
              <a:t> </a:t>
            </a:r>
            <a:r>
              <a:rPr lang="es-CL" sz="1400" dirty="0" err="1">
                <a:solidFill>
                  <a:srgbClr val="3490A6"/>
                </a:solidFill>
              </a:rPr>
              <a:t>questions</a:t>
            </a:r>
            <a:r>
              <a:rPr lang="es-CL" sz="1400" dirty="0">
                <a:solidFill>
                  <a:srgbClr val="3490A6"/>
                </a:solidFill>
              </a:rPr>
              <a:t>: </a:t>
            </a:r>
          </a:p>
        </p:txBody>
      </p:sp>
      <p:sp>
        <p:nvSpPr>
          <p:cNvPr id="18" name="17 Rectángulo redondeado"/>
          <p:cNvSpPr/>
          <p:nvPr/>
        </p:nvSpPr>
        <p:spPr>
          <a:xfrm>
            <a:off x="1403647" y="2348880"/>
            <a:ext cx="6581751" cy="1080120"/>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Tree>
    <p:extLst>
      <p:ext uri="{BB962C8B-B14F-4D97-AF65-F5344CB8AC3E}">
        <p14:creationId xmlns:p14="http://schemas.microsoft.com/office/powerpoint/2010/main" xmlns="" val="1257748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9" name="28 Grupo"/>
          <p:cNvGrpSpPr/>
          <p:nvPr/>
        </p:nvGrpSpPr>
        <p:grpSpPr>
          <a:xfrm>
            <a:off x="1331217" y="2396681"/>
            <a:ext cx="6664289" cy="1553217"/>
            <a:chOff x="1321109" y="3224942"/>
            <a:chExt cx="6664289" cy="1662610"/>
          </a:xfrm>
        </p:grpSpPr>
        <p:pic>
          <p:nvPicPr>
            <p:cNvPr id="3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405013"/>
              <a:ext cx="6664289" cy="14825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42"/>
              <a:ext cx="6664289" cy="387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22" name="21 Grupo"/>
          <p:cNvGrpSpPr/>
          <p:nvPr/>
        </p:nvGrpSpPr>
        <p:grpSpPr>
          <a:xfrm>
            <a:off x="1321109" y="4352451"/>
            <a:ext cx="6664289" cy="1452813"/>
            <a:chOff x="1321109" y="3224942"/>
            <a:chExt cx="6664289" cy="1555133"/>
          </a:xfrm>
        </p:grpSpPr>
        <p:pic>
          <p:nvPicPr>
            <p:cNvPr id="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612494"/>
              <a:ext cx="6664289" cy="11675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42"/>
              <a:ext cx="6664289" cy="566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464502"/>
            <a:ext cx="6383712" cy="1384995"/>
          </a:xfrm>
          <a:prstGeom prst="rect">
            <a:avLst/>
          </a:prstGeom>
          <a:noFill/>
        </p:spPr>
        <p:txBody>
          <a:bodyPr wrap="square" rtlCol="0">
            <a:spAutoFit/>
          </a:bodyPr>
          <a:lstStyle/>
          <a:p>
            <a:r>
              <a:rPr lang="en-US" sz="1400" b="1" dirty="0"/>
              <a:t>What are the benefits of green spaces? Describe and explain. </a:t>
            </a:r>
            <a:endParaRPr lang="en-US" sz="1400" b="1" dirty="0" smtClean="0"/>
          </a:p>
          <a:p>
            <a:endParaRPr lang="en-US" sz="1400" b="1" dirty="0"/>
          </a:p>
          <a:p>
            <a:r>
              <a:rPr lang="en-US" sz="1400" dirty="0"/>
              <a:t>Students may point out many positive qualities of green spaces. For example, they provide habitat for fauna, cooling in summer, environmental teaching space, aesthetics, recreational activities, control of pollution, oxygen generation, protect from erosion, and of course temperature and humidity regulation. </a:t>
            </a:r>
            <a:endParaRPr lang="es-CL" sz="1300" dirty="0"/>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6" name="15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4221087"/>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18 CuadroTexto"/>
          <p:cNvSpPr txBox="1"/>
          <p:nvPr/>
        </p:nvSpPr>
        <p:spPr>
          <a:xfrm>
            <a:off x="1601686" y="4365103"/>
            <a:ext cx="6383712" cy="1384995"/>
          </a:xfrm>
          <a:prstGeom prst="rect">
            <a:avLst/>
          </a:prstGeom>
          <a:noFill/>
        </p:spPr>
        <p:txBody>
          <a:bodyPr wrap="square" rtlCol="0">
            <a:spAutoFit/>
          </a:bodyPr>
          <a:lstStyle/>
          <a:p>
            <a:r>
              <a:rPr lang="en-US" sz="1400" b="1" dirty="0"/>
              <a:t>How would you improve the humidity and temperature conditions in your classroom? Explain. </a:t>
            </a:r>
            <a:endParaRPr lang="en-US" sz="1400" b="1" dirty="0" smtClean="0"/>
          </a:p>
          <a:p>
            <a:endParaRPr lang="en-US" sz="1400" b="1" dirty="0"/>
          </a:p>
          <a:p>
            <a:r>
              <a:rPr lang="en-US" sz="1400" dirty="0"/>
              <a:t>Students should discuss possible ways to improve their daily environment. Some possibilities are growing indoor plants, improving the means of ventilation, using curtains that prevent the transfer of heat but let the light pass and more. </a:t>
            </a:r>
            <a:endParaRPr lang="es-CL" sz="1300" dirty="0"/>
          </a:p>
        </p:txBody>
      </p:sp>
    </p:spTree>
    <p:extLst>
      <p:ext uri="{BB962C8B-B14F-4D97-AF65-F5344CB8AC3E}">
        <p14:creationId xmlns:p14="http://schemas.microsoft.com/office/powerpoint/2010/main" xmlns="" val="31861113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9" name="8 Grupo"/>
          <p:cNvGrpSpPr/>
          <p:nvPr/>
        </p:nvGrpSpPr>
        <p:grpSpPr>
          <a:xfrm>
            <a:off x="1321109" y="2420886"/>
            <a:ext cx="6664289" cy="2160242"/>
            <a:chOff x="1321109" y="3224942"/>
            <a:chExt cx="6664289" cy="2312387"/>
          </a:xfrm>
        </p:grpSpPr>
        <p:pic>
          <p:nvPicPr>
            <p:cNvPr id="1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379102"/>
              <a:ext cx="6664289" cy="2158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42"/>
              <a:ext cx="6664289" cy="387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464502"/>
            <a:ext cx="6383712" cy="2031325"/>
          </a:xfrm>
          <a:prstGeom prst="rect">
            <a:avLst/>
          </a:prstGeom>
          <a:noFill/>
        </p:spPr>
        <p:txBody>
          <a:bodyPr wrap="square" rtlCol="0">
            <a:spAutoFit/>
          </a:bodyPr>
          <a:lstStyle/>
          <a:p>
            <a:r>
              <a:rPr lang="en-US" sz="1400" b="1" dirty="0"/>
              <a:t>Suggest how you could increase the amount of green spaces in your school? Explain. </a:t>
            </a:r>
            <a:r>
              <a:rPr lang="en-US" sz="1400" b="1" dirty="0" smtClean="0"/>
              <a:t> </a:t>
            </a:r>
          </a:p>
          <a:p>
            <a:endParaRPr lang="en-US" sz="1400" b="1" dirty="0"/>
          </a:p>
          <a:p>
            <a:r>
              <a:rPr lang="en-US" sz="1400" dirty="0"/>
              <a:t>Students should make suggestions to improve their school facilities. For example, they may think how to take care and preserve the existing green areas, grow plants inside the classrooms, organize and regularly take care of a school garden and plant some deciduous trees (they cast shadow in the summer and let the sunlight pass in the winter). In addition, endemic trees and bushes can be planted (that don’t consume too much water) to act as a windbreak; replace some asphalted areas with green places; plant on the roof; or design vertical gardens and plant walls. </a:t>
            </a:r>
            <a:endParaRPr lang="es-CL" sz="1300" dirty="0"/>
          </a:p>
        </p:txBody>
      </p:sp>
      <p:sp>
        <p:nvSpPr>
          <p:cNvPr id="1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6" name="15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Tree>
    <p:extLst>
      <p:ext uri="{BB962C8B-B14F-4D97-AF65-F5344CB8AC3E}">
        <p14:creationId xmlns:p14="http://schemas.microsoft.com/office/powerpoint/2010/main" xmlns="" val="3740873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55625" y="2348880"/>
            <a:ext cx="6544767" cy="954107"/>
          </a:xfrm>
          <a:prstGeom prst="rect">
            <a:avLst/>
          </a:prstGeom>
          <a:noFill/>
          <a:ln>
            <a:noFill/>
          </a:ln>
        </p:spPr>
        <p:txBody>
          <a:bodyPr wrap="square" rtlCol="0">
            <a:spAutoFit/>
          </a:bodyPr>
          <a:lstStyle/>
          <a:p>
            <a:r>
              <a:rPr lang="en-US" sz="1400" dirty="0">
                <a:solidFill>
                  <a:srgbClr val="22B89B"/>
                </a:solidFill>
              </a:rPr>
              <a:t>The aim of the introduction is to focus students on the lesson subject by refreshing acquired knowledge and asking questions which encourage research development. Key concepts from the theoretical framework, applied by the students during the lesson, are taught.</a:t>
            </a:r>
            <a:endParaRPr lang="es-CL" sz="1400" dirty="0">
              <a:solidFill>
                <a:srgbClr val="22B89B"/>
              </a:solidFill>
            </a:endParaRP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7"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9" name="8 Rectángulo redondeado"/>
          <p:cNvSpPr/>
          <p:nvPr/>
        </p:nvSpPr>
        <p:spPr>
          <a:xfrm>
            <a:off x="1403647" y="2276872"/>
            <a:ext cx="6581751" cy="108526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1610" y="3501008"/>
            <a:ext cx="2800350" cy="323850"/>
          </a:xfrm>
          <a:prstGeom prst="rect">
            <a:avLst/>
          </a:prstGeom>
        </p:spPr>
      </p:pic>
      <p:sp>
        <p:nvSpPr>
          <p:cNvPr id="15" name="2 Subtítulo"/>
          <p:cNvSpPr txBox="1">
            <a:spLocks/>
          </p:cNvSpPr>
          <p:nvPr/>
        </p:nvSpPr>
        <p:spPr>
          <a:xfrm>
            <a:off x="1555626" y="3589621"/>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endParaRPr lang="es-ES_tradnl" sz="2400" b="1" baseline="30000" dirty="0">
              <a:solidFill>
                <a:schemeClr val="bg1"/>
              </a:solidFill>
              <a:latin typeface="+mj-lt"/>
            </a:endParaRPr>
          </a:p>
        </p:txBody>
      </p:sp>
      <p:sp>
        <p:nvSpPr>
          <p:cNvPr id="16" name="15 CuadroTexto"/>
          <p:cNvSpPr txBox="1"/>
          <p:nvPr/>
        </p:nvSpPr>
        <p:spPr>
          <a:xfrm>
            <a:off x="1555626" y="3843045"/>
            <a:ext cx="6313686" cy="954107"/>
          </a:xfrm>
          <a:prstGeom prst="rect">
            <a:avLst/>
          </a:prstGeom>
          <a:noFill/>
          <a:ln>
            <a:noFill/>
          </a:ln>
        </p:spPr>
        <p:txBody>
          <a:bodyPr wrap="square" rtlCol="0">
            <a:spAutoFit/>
          </a:bodyPr>
          <a:lstStyle/>
          <a:p>
            <a:r>
              <a:rPr lang="en-US" sz="1400" dirty="0"/>
              <a:t>Trees and green areas generally have a positive influence on the sun’s radiation, temperature, winds, environmental humidity, evapotranspiration and precipitations. This is why people usually agree on the importance of taking care of such places, even in city centers where we mostly find buildings and industrial </a:t>
            </a:r>
            <a:r>
              <a:rPr lang="en-US" sz="1400" dirty="0" smtClean="0"/>
              <a:t>parks.</a:t>
            </a:r>
            <a:endParaRPr lang="es-CL" sz="1400" dirty="0"/>
          </a:p>
        </p:txBody>
      </p:sp>
      <p:pic>
        <p:nvPicPr>
          <p:cNvPr id="17" name="1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4822917"/>
            <a:ext cx="6655470" cy="564097"/>
          </a:xfrm>
          <a:prstGeom prst="rect">
            <a:avLst/>
          </a:prstGeom>
        </p:spPr>
      </p:pic>
      <p:pic>
        <p:nvPicPr>
          <p:cNvPr id="18" name="17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15616" y="4680732"/>
            <a:ext cx="428625" cy="438150"/>
          </a:xfrm>
          <a:prstGeom prst="ellipse">
            <a:avLst/>
          </a:prstGeom>
        </p:spPr>
      </p:pic>
      <p:sp>
        <p:nvSpPr>
          <p:cNvPr id="24" name="23 CuadroTexto"/>
          <p:cNvSpPr txBox="1"/>
          <p:nvPr/>
        </p:nvSpPr>
        <p:spPr>
          <a:xfrm>
            <a:off x="1555626" y="4810950"/>
            <a:ext cx="6698950" cy="523220"/>
          </a:xfrm>
          <a:prstGeom prst="rect">
            <a:avLst/>
          </a:prstGeom>
          <a:noFill/>
        </p:spPr>
        <p:txBody>
          <a:bodyPr wrap="none" rtlCol="0">
            <a:spAutoFit/>
          </a:bodyPr>
          <a:lstStyle/>
          <a:p>
            <a:r>
              <a:rPr lang="en-US" sz="1400" b="1" dirty="0"/>
              <a:t>When do you use green areas? Tell us several </a:t>
            </a:r>
            <a:r>
              <a:rPr lang="en-US" sz="1400" b="1" dirty="0" smtClean="0"/>
              <a:t>outdoor activities that </a:t>
            </a:r>
            <a:r>
              <a:rPr lang="en-US" sz="1400" b="1" dirty="0"/>
              <a:t>you like to take </a:t>
            </a:r>
            <a:r>
              <a:rPr lang="en-US" sz="1400" b="1" dirty="0" smtClean="0"/>
              <a:t>part</a:t>
            </a:r>
          </a:p>
          <a:p>
            <a:r>
              <a:rPr lang="en-US" sz="1400" b="1" dirty="0" smtClean="0"/>
              <a:t> </a:t>
            </a:r>
            <a:r>
              <a:rPr lang="en-US" sz="1400" b="1" dirty="0"/>
              <a:t>in. </a:t>
            </a:r>
            <a:endParaRPr lang="es-CL" sz="1400" dirty="0"/>
          </a:p>
        </p:txBody>
      </p:sp>
      <p:pic>
        <p:nvPicPr>
          <p:cNvPr id="25" name="2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5601207"/>
            <a:ext cx="6655470" cy="564097"/>
          </a:xfrm>
          <a:prstGeom prst="rect">
            <a:avLst/>
          </a:prstGeom>
        </p:spPr>
      </p:pic>
      <p:pic>
        <p:nvPicPr>
          <p:cNvPr id="26" name="25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15616" y="5459022"/>
            <a:ext cx="428625" cy="438150"/>
          </a:xfrm>
          <a:prstGeom prst="ellipse">
            <a:avLst/>
          </a:prstGeom>
        </p:spPr>
      </p:pic>
      <p:sp>
        <p:nvSpPr>
          <p:cNvPr id="27" name="26 CuadroTexto"/>
          <p:cNvSpPr txBox="1"/>
          <p:nvPr/>
        </p:nvSpPr>
        <p:spPr>
          <a:xfrm>
            <a:off x="1555626" y="5603038"/>
            <a:ext cx="6429773" cy="523220"/>
          </a:xfrm>
          <a:prstGeom prst="rect">
            <a:avLst/>
          </a:prstGeom>
          <a:noFill/>
        </p:spPr>
        <p:txBody>
          <a:bodyPr wrap="none" rtlCol="0">
            <a:spAutoFit/>
          </a:bodyPr>
          <a:lstStyle/>
          <a:p>
            <a:r>
              <a:rPr lang="en-US" sz="1400" b="1" dirty="0"/>
              <a:t>Have you ever entered a park after walking for a long time in the sun? Describe </a:t>
            </a:r>
            <a:r>
              <a:rPr lang="en-US" sz="1400" b="1" dirty="0" smtClean="0"/>
              <a:t>your</a:t>
            </a:r>
          </a:p>
          <a:p>
            <a:r>
              <a:rPr lang="en-US" sz="1400" b="1" dirty="0" smtClean="0"/>
              <a:t> </a:t>
            </a:r>
            <a:r>
              <a:rPr lang="en-US" sz="1400" b="1" dirty="0"/>
              <a:t>experience. </a:t>
            </a:r>
            <a:endParaRPr lang="es-CL" sz="1400" dirty="0"/>
          </a:p>
        </p:txBody>
      </p:sp>
    </p:spTree>
    <p:extLst>
      <p:ext uri="{BB962C8B-B14F-4D97-AF65-F5344CB8AC3E}">
        <p14:creationId xmlns:p14="http://schemas.microsoft.com/office/powerpoint/2010/main" xmlns=""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1"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22" name="21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26" name="25 CuadroTexto"/>
          <p:cNvSpPr txBox="1"/>
          <p:nvPr/>
        </p:nvSpPr>
        <p:spPr>
          <a:xfrm>
            <a:off x="1555626" y="2420888"/>
            <a:ext cx="6313686" cy="523220"/>
          </a:xfrm>
          <a:prstGeom prst="rect">
            <a:avLst/>
          </a:prstGeom>
          <a:noFill/>
          <a:ln>
            <a:noFill/>
          </a:ln>
        </p:spPr>
        <p:txBody>
          <a:bodyPr wrap="square" rtlCol="0">
            <a:spAutoFit/>
          </a:bodyPr>
          <a:lstStyle/>
          <a:p>
            <a:r>
              <a:rPr lang="en-US" sz="1400" dirty="0"/>
              <a:t>Carry out the experiment activity with your class so that at the end you’ll be able to answer the following question:</a:t>
            </a:r>
          </a:p>
        </p:txBody>
      </p:sp>
      <p:pic>
        <p:nvPicPr>
          <p:cNvPr id="27" name="2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29928" y="3296951"/>
            <a:ext cx="6655470" cy="420081"/>
          </a:xfrm>
          <a:prstGeom prst="rect">
            <a:avLst/>
          </a:prstGeom>
        </p:spPr>
      </p:pic>
      <p:pic>
        <p:nvPicPr>
          <p:cNvPr id="28" name="27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5616" y="3154766"/>
            <a:ext cx="428625" cy="438150"/>
          </a:xfrm>
          <a:prstGeom prst="ellipse">
            <a:avLst/>
          </a:prstGeom>
        </p:spPr>
      </p:pic>
      <p:sp>
        <p:nvSpPr>
          <p:cNvPr id="29" name="28 CuadroTexto"/>
          <p:cNvSpPr txBox="1"/>
          <p:nvPr/>
        </p:nvSpPr>
        <p:spPr>
          <a:xfrm>
            <a:off x="1555626" y="3337247"/>
            <a:ext cx="5393721" cy="307777"/>
          </a:xfrm>
          <a:prstGeom prst="rect">
            <a:avLst/>
          </a:prstGeom>
          <a:noFill/>
        </p:spPr>
        <p:txBody>
          <a:bodyPr wrap="none" rtlCol="0">
            <a:spAutoFit/>
          </a:bodyPr>
          <a:lstStyle/>
          <a:p>
            <a:r>
              <a:rPr lang="en-US" sz="1400" b="1" dirty="0"/>
              <a:t>How do green areas affect environmental temperature and humidity? </a:t>
            </a:r>
            <a:endParaRPr lang="es-CL" sz="1400" dirty="0"/>
          </a:p>
        </p:txBody>
      </p:sp>
    </p:spTree>
    <p:extLst>
      <p:ext uri="{BB962C8B-B14F-4D97-AF65-F5344CB8AC3E}">
        <p14:creationId xmlns:p14="http://schemas.microsoft.com/office/powerpoint/2010/main" xmlns="" val="55001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555626" y="2797533"/>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3236783"/>
            <a:ext cx="6351760" cy="2893100"/>
          </a:xfrm>
          <a:prstGeom prst="rect">
            <a:avLst/>
          </a:prstGeom>
          <a:noFill/>
        </p:spPr>
        <p:txBody>
          <a:bodyPr wrap="square" rtlCol="0">
            <a:spAutoFit/>
          </a:bodyPr>
          <a:lstStyle/>
          <a:p>
            <a:r>
              <a:rPr lang="en-US" sz="1400" dirty="0"/>
              <a:t>The population of cities grows around two to three times faster than the population of country areas. This means, an increasing number of buildings, industries and roads, while the number of trees and green places in the city can be observed to decrease. This makes for microclimate change, and often affects the quality of life for the city’s inhabitants. </a:t>
            </a:r>
            <a:endParaRPr lang="en-US" sz="1400" dirty="0" smtClean="0"/>
          </a:p>
          <a:p>
            <a:endParaRPr lang="en-US" sz="1400" dirty="0"/>
          </a:p>
          <a:p>
            <a:r>
              <a:rPr lang="en-US" sz="1400" dirty="0"/>
              <a:t>There are several possibilities for green areas in a city: Gardens, waterfronts, linear corridors, community gardens, wild areas and traditional parks. In particular, parks significantly change their environment - improving the air quality ventilation, and filtrating large amounts of rain water. Depending of the size of the park, it may also provide a habitat for a variety of fish, birds, insects and other animals, along with protecting the diversity of the flora. In addition, green areas are great places to practice sport and rest, or to just go and have fun with your friends and family. </a:t>
            </a:r>
            <a:endParaRPr lang="en-US"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8"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3" name="12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Tree>
    <p:extLst>
      <p:ext uri="{BB962C8B-B14F-4D97-AF65-F5344CB8AC3E}">
        <p14:creationId xmlns:p14="http://schemas.microsoft.com/office/powerpoint/2010/main" xmlns=""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9"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0" name="9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11" name="10 CuadroTexto"/>
          <p:cNvSpPr txBox="1"/>
          <p:nvPr/>
        </p:nvSpPr>
        <p:spPr>
          <a:xfrm>
            <a:off x="1555626" y="2132856"/>
            <a:ext cx="6313686" cy="1384995"/>
          </a:xfrm>
          <a:prstGeom prst="rect">
            <a:avLst/>
          </a:prstGeom>
          <a:noFill/>
          <a:ln>
            <a:noFill/>
          </a:ln>
        </p:spPr>
        <p:txBody>
          <a:bodyPr wrap="square" rtlCol="0">
            <a:spAutoFit/>
          </a:bodyPr>
          <a:lstStyle/>
          <a:p>
            <a:r>
              <a:rPr lang="en-US" sz="1400" dirty="0"/>
              <a:t>We can find a great variety of plants and flowers; crawling herbs, tall and short plants, vines, shrubs and trees. We may find varieties of evergreen or deciduous plants, with branches forming foliage. </a:t>
            </a:r>
            <a:r>
              <a:rPr lang="en-US" sz="1400" dirty="0" smtClean="0"/>
              <a:t>They </a:t>
            </a:r>
            <a:r>
              <a:rPr lang="en-US" sz="1400" dirty="0" smtClean="0"/>
              <a:t>can</a:t>
            </a:r>
            <a:r>
              <a:rPr lang="en-US" sz="1400" dirty="0" smtClean="0"/>
              <a:t> </a:t>
            </a:r>
            <a:r>
              <a:rPr lang="en-US" sz="1400" dirty="0"/>
              <a:t>be endemic (local wild species</a:t>
            </a:r>
            <a:r>
              <a:rPr lang="en-US" sz="1400" dirty="0" smtClean="0"/>
              <a:t>) or introduced </a:t>
            </a:r>
            <a:r>
              <a:rPr lang="en-US" sz="1400" dirty="0"/>
              <a:t>from other countries. One of the most important plant processes is water transpiration, which contributes to maintaining the ground moisture. This way, plants – most importantly trees – decrease </a:t>
            </a:r>
            <a:r>
              <a:rPr lang="en-US" sz="1400" dirty="0" smtClean="0"/>
              <a:t>air </a:t>
            </a:r>
            <a:r>
              <a:rPr lang="en-US" sz="1400" dirty="0"/>
              <a:t>temperature. </a:t>
            </a:r>
            <a:endParaRPr lang="es-CL" sz="14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18" t="13445" r="7472" b="2202"/>
          <a:stretch/>
        </p:blipFill>
        <p:spPr bwMode="auto">
          <a:xfrm>
            <a:off x="2427006" y="3789040"/>
            <a:ext cx="3913973" cy="2820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3091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8"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19" name="18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
        <p:nvSpPr>
          <p:cNvPr id="20" name="19 CuadroTexto"/>
          <p:cNvSpPr txBox="1"/>
          <p:nvPr/>
        </p:nvSpPr>
        <p:spPr>
          <a:xfrm>
            <a:off x="1555625" y="2348880"/>
            <a:ext cx="6544767" cy="523220"/>
          </a:xfrm>
          <a:prstGeom prst="rect">
            <a:avLst/>
          </a:prstGeom>
          <a:noFill/>
          <a:ln>
            <a:noFill/>
          </a:ln>
        </p:spPr>
        <p:txBody>
          <a:bodyPr wrap="square" rtlCol="0">
            <a:spAutoFit/>
          </a:bodyPr>
          <a:lstStyle/>
          <a:p>
            <a:r>
              <a:rPr lang="en-US" sz="1400" dirty="0" smtClean="0">
                <a:solidFill>
                  <a:srgbClr val="22B89B"/>
                </a:solidFill>
              </a:rPr>
              <a:t>Now </a:t>
            </a:r>
            <a:r>
              <a:rPr lang="en-US" sz="1400" dirty="0">
                <a:solidFill>
                  <a:srgbClr val="22B89B"/>
                </a:solidFill>
              </a:rPr>
              <a:t>students are encouraged to raise a hypothesis which must be tested with an experiment. </a:t>
            </a:r>
            <a:endParaRPr lang="es-CL" sz="1400" dirty="0">
              <a:solidFill>
                <a:srgbClr val="22B89B"/>
              </a:solidFill>
            </a:endParaRPr>
          </a:p>
        </p:txBody>
      </p:sp>
      <p:sp>
        <p:nvSpPr>
          <p:cNvPr id="21" name="20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2" name="2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29927" y="3296951"/>
            <a:ext cx="6665153" cy="636105"/>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5616" y="3154766"/>
            <a:ext cx="428625" cy="438150"/>
          </a:xfrm>
          <a:prstGeom prst="ellipse">
            <a:avLst/>
          </a:prstGeom>
        </p:spPr>
      </p:pic>
      <p:sp>
        <p:nvSpPr>
          <p:cNvPr id="24" name="23 CuadroTexto"/>
          <p:cNvSpPr txBox="1"/>
          <p:nvPr/>
        </p:nvSpPr>
        <p:spPr>
          <a:xfrm>
            <a:off x="1555626" y="3337247"/>
            <a:ext cx="6439455" cy="523220"/>
          </a:xfrm>
          <a:prstGeom prst="rect">
            <a:avLst/>
          </a:prstGeom>
          <a:noFill/>
        </p:spPr>
        <p:txBody>
          <a:bodyPr wrap="none" rtlCol="0">
            <a:spAutoFit/>
          </a:bodyPr>
          <a:lstStyle/>
          <a:p>
            <a:r>
              <a:rPr lang="en-US" sz="1400" b="1" dirty="0"/>
              <a:t>In an open space, how would you expect temperature and humidity levels to </a:t>
            </a:r>
            <a:r>
              <a:rPr lang="en-US" sz="1400" b="1" dirty="0" smtClean="0"/>
              <a:t>change</a:t>
            </a:r>
          </a:p>
          <a:p>
            <a:r>
              <a:rPr lang="en-US" sz="1400" b="1" dirty="0" smtClean="0"/>
              <a:t>as </a:t>
            </a:r>
            <a:r>
              <a:rPr lang="en-US" sz="1400" b="1" dirty="0"/>
              <a:t>you approach a wide green area? Why do you think this happens? </a:t>
            </a:r>
            <a:endParaRPr lang="es-CL" sz="1400" dirty="0"/>
          </a:p>
        </p:txBody>
      </p:sp>
    </p:spTree>
    <p:extLst>
      <p:ext uri="{BB962C8B-B14F-4D97-AF65-F5344CB8AC3E}">
        <p14:creationId xmlns:p14="http://schemas.microsoft.com/office/powerpoint/2010/main" xmlns="" val="2930542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387607"/>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852936"/>
            <a:ext cx="6983964" cy="1077218"/>
          </a:xfrm>
          <a:prstGeom prst="rect">
            <a:avLst/>
          </a:prstGeom>
          <a:noFill/>
        </p:spPr>
        <p:txBody>
          <a:bodyPr wrap="square" rtlCol="0">
            <a:spAutoFit/>
          </a:bodyPr>
          <a:lstStyle/>
          <a:p>
            <a:r>
              <a:rPr lang="en-US" sz="1600" dirty="0"/>
              <a:t>Students will measure and study the temperature and humidity variations in different environments (open and closed spaces) as they approach green areas, starting from their classroom. They will recognize quantitative qualities that allow them to explain the positive effect of city vegetation. </a:t>
            </a:r>
            <a:endParaRPr lang="es-CL" sz="1600" dirty="0"/>
          </a:p>
        </p:txBody>
      </p:sp>
      <p:sp>
        <p:nvSpPr>
          <p:cNvPr id="7"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8" name="7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spTree>
    <p:extLst>
      <p:ext uri="{BB962C8B-B14F-4D97-AF65-F5344CB8AC3E}">
        <p14:creationId xmlns:p14="http://schemas.microsoft.com/office/powerpoint/2010/main" xmlns="" val="2615786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0907" y="2806457"/>
            <a:ext cx="3815389" cy="35660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CuadroTexto"/>
          <p:cNvSpPr txBox="1"/>
          <p:nvPr/>
        </p:nvSpPr>
        <p:spPr>
          <a:xfrm>
            <a:off x="827584" y="2399977"/>
            <a:ext cx="2736304" cy="1169551"/>
          </a:xfrm>
          <a:prstGeom prst="rect">
            <a:avLst/>
          </a:prstGeom>
          <a:noFill/>
        </p:spPr>
        <p:txBody>
          <a:bodyPr wrap="square" rtlCol="0">
            <a:spAutoFit/>
          </a:bodyPr>
          <a:lstStyle/>
          <a:p>
            <a:pPr lvl="0"/>
            <a:r>
              <a:rPr lang="en-US" sz="1400" dirty="0" err="1" smtClean="0"/>
              <a:t>Labdisc</a:t>
            </a:r>
            <a:endParaRPr lang="es-CL" sz="1400" dirty="0"/>
          </a:p>
          <a:p>
            <a:pPr lvl="0"/>
            <a:endParaRPr lang="es-CL" sz="1400" dirty="0" smtClean="0"/>
          </a:p>
          <a:p>
            <a:pPr lvl="0"/>
            <a:r>
              <a:rPr lang="es-CL" sz="1400" dirty="0" smtClean="0"/>
              <a:t>USB </a:t>
            </a:r>
            <a:r>
              <a:rPr lang="es-CL" sz="1400" dirty="0" err="1"/>
              <a:t>communication</a:t>
            </a:r>
            <a:r>
              <a:rPr lang="es-CL" sz="1400" dirty="0"/>
              <a:t> cable </a:t>
            </a:r>
          </a:p>
          <a:p>
            <a:pPr lvl="0"/>
            <a:endParaRPr lang="es-CL" sz="1400" dirty="0" smtClean="0"/>
          </a:p>
          <a:p>
            <a:pPr lvl="0"/>
            <a:r>
              <a:rPr lang="es-CL" sz="1400" dirty="0" err="1" smtClean="0"/>
              <a:t>Temperature</a:t>
            </a:r>
            <a:r>
              <a:rPr lang="es-CL" sz="1400" dirty="0" smtClean="0"/>
              <a:t> </a:t>
            </a:r>
            <a:r>
              <a:rPr lang="es-CL" sz="1400" dirty="0" err="1"/>
              <a:t>probe</a:t>
            </a:r>
            <a:r>
              <a:rPr lang="es-CL" sz="1400" dirty="0"/>
              <a:t> </a:t>
            </a:r>
            <a:endParaRPr lang="es-CL"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000" b="1" baseline="30000" dirty="0">
              <a:solidFill>
                <a:schemeClr val="bg1"/>
              </a:solidFill>
              <a:latin typeface="Frutiger 45 Light" pitchFamily="34" charset="0"/>
            </a:endParaRPr>
          </a:p>
        </p:txBody>
      </p:sp>
      <p:sp>
        <p:nvSpPr>
          <p:cNvPr id="23" name="2 Subtítulo"/>
          <p:cNvSpPr txBox="1">
            <a:spLocks/>
          </p:cNvSpPr>
          <p:nvPr/>
        </p:nvSpPr>
        <p:spPr>
          <a:xfrm>
            <a:off x="5652120" y="1176314"/>
            <a:ext cx="2664296" cy="198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b="1" baseline="30000" dirty="0">
                <a:solidFill>
                  <a:schemeClr val="bg1"/>
                </a:solidFill>
                <a:latin typeface="+mj-lt"/>
                <a:cs typeface="Calibri" pitchFamily="34" charset="0"/>
              </a:rPr>
              <a:t>A walk through the city</a:t>
            </a:r>
            <a:endParaRPr lang="es-ES_tradnl" sz="3000" b="1" baseline="30000" dirty="0">
              <a:solidFill>
                <a:schemeClr val="bg1"/>
              </a:solidFill>
              <a:latin typeface="+mj-lt"/>
              <a:cs typeface="Calibri" pitchFamily="34" charset="0"/>
            </a:endParaRPr>
          </a:p>
        </p:txBody>
      </p:sp>
      <p:sp>
        <p:nvSpPr>
          <p:cNvPr id="24" name="23 CuadroTexto"/>
          <p:cNvSpPr txBox="1"/>
          <p:nvPr/>
        </p:nvSpPr>
        <p:spPr>
          <a:xfrm>
            <a:off x="5652120" y="1374333"/>
            <a:ext cx="3168352" cy="430887"/>
          </a:xfrm>
          <a:prstGeom prst="rect">
            <a:avLst/>
          </a:prstGeom>
          <a:noFill/>
        </p:spPr>
        <p:txBody>
          <a:bodyPr wrap="square" rtlCol="0" anchor="b">
            <a:spAutoFit/>
          </a:bodyPr>
          <a:lstStyle/>
          <a:p>
            <a:r>
              <a:rPr lang="en-US" sz="1050" dirty="0">
                <a:solidFill>
                  <a:schemeClr val="bg1">
                    <a:lumMod val="50000"/>
                  </a:schemeClr>
                </a:solidFill>
              </a:rPr>
              <a:t>Measuring environmental temperature and humidity in green areas and around urban areas</a:t>
            </a:r>
            <a:endParaRPr lang="es-CL" sz="1050" dirty="0">
              <a:solidFill>
                <a:schemeClr val="bg1">
                  <a:lumMod val="50000"/>
                </a:schemeClr>
              </a:solidFill>
            </a:endParaRP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16089" y="265031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22058" y="263742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21314" y="443557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3796" y="243735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3796" y="286056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3796" y="328377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84260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1354</TotalTime>
  <Words>2392</Words>
  <Application>Microsoft Office PowerPoint</Application>
  <PresentationFormat>On-screen Show (4:3)</PresentationFormat>
  <Paragraphs>186</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rebecca</cp:lastModifiedBy>
  <cp:revision>107</cp:revision>
  <dcterms:created xsi:type="dcterms:W3CDTF">2012-09-11T15:34:37Z</dcterms:created>
  <dcterms:modified xsi:type="dcterms:W3CDTF">2013-02-13T08:25:40Z</dcterms:modified>
</cp:coreProperties>
</file>