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notesSlides/notesSlide10.xml" ContentType="application/vnd.openxmlformats-officedocument.presentationml.notesSlide+xml"/>
  <Override PartName="/ppt/tags/tag9.xml" ContentType="application/vnd.openxmlformats-officedocument.presentationml.tags+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tags/tag14.xml" ContentType="application/vnd.openxmlformats-officedocument.presentationml.tags+xml"/>
  <Override PartName="/ppt/notesSlides/notesSlide16.xml" ContentType="application/vnd.openxmlformats-officedocument.presentationml.notesSlide+xml"/>
  <Override PartName="/ppt/tags/tag15.xml" ContentType="application/vnd.openxmlformats-officedocument.presentationml.tags+xml"/>
  <Override PartName="/ppt/notesSlides/notesSlide17.xml" ContentType="application/vnd.openxmlformats-officedocument.presentationml.notesSlide+xml"/>
  <Override PartName="/ppt/tags/tag16.xml" ContentType="application/vnd.openxmlformats-officedocument.presentationml.tags+xml"/>
  <Override PartName="/ppt/notesSlides/notesSlide18.xml" ContentType="application/vnd.openxmlformats-officedocument.presentationml.notesSlide+xml"/>
  <Override PartName="/ppt/tags/tag17.xml" ContentType="application/vnd.openxmlformats-officedocument.presentationml.tags+xml"/>
  <Override PartName="/ppt/notesSlides/notesSlide19.xml" ContentType="application/vnd.openxmlformats-officedocument.presentationml.notesSlide+xml"/>
  <Override PartName="/ppt/tags/tag18.xml" ContentType="application/vnd.openxmlformats-officedocument.presentationml.tags+xml"/>
  <Override PartName="/ppt/notesSlides/notesSlide20.xml" ContentType="application/vnd.openxmlformats-officedocument.presentationml.notesSlide+xml"/>
  <Override PartName="/ppt/tags/tag19.xml" ContentType="application/vnd.openxmlformats-officedocument.presentationml.tags+xml"/>
  <Override PartName="/ppt/notesSlides/notesSlide21.xml" ContentType="application/vnd.openxmlformats-officedocument.presentationml.notesSlide+xml"/>
  <Override PartName="/ppt/tags/tag20.xml" ContentType="application/vnd.openxmlformats-officedocument.presentationml.tags+xml"/>
  <Override PartName="/ppt/notesSlides/notesSlide22.xml" ContentType="application/vnd.openxmlformats-officedocument.presentationml.notesSlide+xml"/>
  <Override PartName="/ppt/tags/tag21.xml" ContentType="application/vnd.openxmlformats-officedocument.presentationml.tags+xml"/>
  <Override PartName="/ppt/notesSlides/notesSlide23.xml" ContentType="application/vnd.openxmlformats-officedocument.presentationml.notesSlide+xml"/>
  <Override PartName="/ppt/tags/tag22.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23.xml" ContentType="application/vnd.openxmlformats-officedocument.presentationml.tags+xml"/>
  <Override PartName="/ppt/notesSlides/notesSlide30.xml" ContentType="application/vnd.openxmlformats-officedocument.presentationml.notesSlide+xml"/>
  <Override PartName="/ppt/tags/tag24.xml" ContentType="application/vnd.openxmlformats-officedocument.presentationml.tags+xml"/>
  <Override PartName="/ppt/notesSlides/notesSlide31.xml" ContentType="application/vnd.openxmlformats-officedocument.presentationml.notesSlide+xml"/>
  <Override PartName="/ppt/tags/tag25.xml" ContentType="application/vnd.openxmlformats-officedocument.presentationml.tags+xml"/>
  <Override PartName="/ppt/notesSlides/notesSlide32.xml" ContentType="application/vnd.openxmlformats-officedocument.presentationml.notesSlide+xml"/>
  <Override PartName="/ppt/tags/tag26.xml" ContentType="application/vnd.openxmlformats-officedocument.presentationml.tags+xml"/>
  <Override PartName="/ppt/notesSlides/notesSlide33.xml" ContentType="application/vnd.openxmlformats-officedocument.presentationml.notesSlide+xml"/>
  <Override PartName="/ppt/tags/tag27.xml" ContentType="application/vnd.openxmlformats-officedocument.presentationml.tags+xml"/>
  <Override PartName="/ppt/notesSlides/notesSlide34.xml" ContentType="application/vnd.openxmlformats-officedocument.presentationml.notesSlide+xml"/>
  <Override PartName="/ppt/tags/tag28.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31" r:id="rId2"/>
    <p:sldId id="257" r:id="rId3"/>
    <p:sldId id="259" r:id="rId4"/>
    <p:sldId id="444" r:id="rId5"/>
    <p:sldId id="443" r:id="rId6"/>
    <p:sldId id="260" r:id="rId7"/>
    <p:sldId id="261" r:id="rId8"/>
    <p:sldId id="262" r:id="rId9"/>
    <p:sldId id="263" r:id="rId10"/>
    <p:sldId id="264" r:id="rId11"/>
    <p:sldId id="265" r:id="rId12"/>
    <p:sldId id="266" r:id="rId13"/>
    <p:sldId id="429" r:id="rId14"/>
    <p:sldId id="268" r:id="rId15"/>
    <p:sldId id="269" r:id="rId16"/>
    <p:sldId id="270" r:id="rId17"/>
    <p:sldId id="271" r:id="rId18"/>
    <p:sldId id="272" r:id="rId19"/>
    <p:sldId id="273" r:id="rId20"/>
    <p:sldId id="274" r:id="rId21"/>
    <p:sldId id="275" r:id="rId22"/>
    <p:sldId id="430"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Lst>
  <p:sldSz cx="9144000" cy="6858000" type="screen4x3"/>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48AB4"/>
    <a:srgbClr val="B206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0" autoAdjust="0"/>
    <p:restoredTop sz="66710" autoAdjust="0"/>
  </p:normalViewPr>
  <p:slideViewPr>
    <p:cSldViewPr snapToGrid="0">
      <p:cViewPr varScale="1">
        <p:scale>
          <a:sx n="71" d="100"/>
          <a:sy n="71" d="100"/>
        </p:scale>
        <p:origin x="276" y="72"/>
      </p:cViewPr>
      <p:guideLst>
        <p:guide orient="horz" pos="2160"/>
        <p:guide pos="2880"/>
      </p:guideLst>
    </p:cSldViewPr>
  </p:slideViewPr>
  <p:outlineViewPr>
    <p:cViewPr>
      <p:scale>
        <a:sx n="33" d="100"/>
        <a:sy n="33" d="100"/>
      </p:scale>
      <p:origin x="0" y="-18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205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A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8A7248-550C-4A1E-9E77-EAA7BD475D8E}" type="datetimeFigureOut">
              <a:rPr lang="es-AR" smtClean="0"/>
              <a:t>9/5/2019</a:t>
            </a:fld>
            <a:endParaRPr lang="es-AR"/>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A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A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A18C7C-441B-419D-A3A2-36DB33C1D668}" type="slidenum">
              <a:rPr lang="es-AR" smtClean="0"/>
              <a:t>‹Nº›</a:t>
            </a:fld>
            <a:endParaRPr lang="es-AR"/>
          </a:p>
        </p:txBody>
      </p:sp>
    </p:spTree>
    <p:extLst>
      <p:ext uri="{BB962C8B-B14F-4D97-AF65-F5344CB8AC3E}">
        <p14:creationId xmlns:p14="http://schemas.microsoft.com/office/powerpoint/2010/main" val="16104172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1</a:t>
            </a:fld>
            <a:endParaRPr lang="es-AR" dirty="0"/>
          </a:p>
        </p:txBody>
      </p:sp>
    </p:spTree>
    <p:extLst>
      <p:ext uri="{BB962C8B-B14F-4D97-AF65-F5344CB8AC3E}">
        <p14:creationId xmlns:p14="http://schemas.microsoft.com/office/powerpoint/2010/main" val="157917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Aquí el objetivo es brindar a los</a:t>
            </a:r>
            <a:r>
              <a:rPr lang="es-AR" baseline="0"/>
              <a:t> participantes una oportunidad para jugar con el equipo y tartar de usarlo de una manera simple, pero afín al aprendizaje de las ciencias.</a:t>
            </a:r>
            <a:r>
              <a:rPr lang="es-AR"/>
              <a:t> También es</a:t>
            </a:r>
            <a:r>
              <a:rPr lang="es-AR" baseline="0"/>
              <a:t> un modelo de trabajo que  los docentes pueden usar con sus alumnus en clase.</a:t>
            </a:r>
            <a:endParaRPr lang="es-AR" baseline="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10</a:t>
            </a:fld>
            <a:endParaRPr lang="es-AR" dirty="0"/>
          </a:p>
        </p:txBody>
      </p:sp>
    </p:spTree>
    <p:extLst>
      <p:ext uri="{BB962C8B-B14F-4D97-AF65-F5344CB8AC3E}">
        <p14:creationId xmlns:p14="http://schemas.microsoft.com/office/powerpoint/2010/main" val="37676881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aseline="0"/>
              <a:t>Es importante escribir en esta tabla al menos un resultado de cada participante en la pizarra. Esto ayudará a crear un sentimiento de pertenencia al grupo.</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11</a:t>
            </a:fld>
            <a:endParaRPr lang="es-AR" dirty="0"/>
          </a:p>
        </p:txBody>
      </p:sp>
    </p:spTree>
    <p:extLst>
      <p:ext uri="{BB962C8B-B14F-4D97-AF65-F5344CB8AC3E}">
        <p14:creationId xmlns:p14="http://schemas.microsoft.com/office/powerpoint/2010/main" val="14252053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noProof="0" dirty="0"/>
              <a:t>Atención: Esta</a:t>
            </a:r>
            <a:r>
              <a:rPr lang="es-AR" b="1" baseline="0" noProof="0" dirty="0"/>
              <a:t> nota es larga pero importante. Por favor léanla completa.</a:t>
            </a:r>
            <a:endParaRPr lang="es-AR" b="1" noProof="0" dirty="0"/>
          </a:p>
          <a:p>
            <a:r>
              <a:rPr lang="es-AR" b="0" noProof="0" dirty="0"/>
              <a:t>Es</a:t>
            </a:r>
            <a:r>
              <a:rPr lang="es-AR" b="0" baseline="0" noProof="0" dirty="0"/>
              <a:t> importante dejar a los participantes describir los problemas que encontraron.</a:t>
            </a:r>
          </a:p>
          <a:p>
            <a:endParaRPr lang="es-AR" b="0" baseline="0" noProof="0" dirty="0"/>
          </a:p>
          <a:p>
            <a:r>
              <a:rPr lang="es-AR" b="0" baseline="0" noProof="0" dirty="0"/>
              <a:t>Debería hacer una nota de cada problema en la pizarra y contestar todo junto al final.</a:t>
            </a:r>
          </a:p>
          <a:p>
            <a:endParaRPr lang="es-AR" baseline="0" noProof="0" dirty="0"/>
          </a:p>
          <a:p>
            <a:r>
              <a:rPr lang="es-AR" baseline="0" noProof="0" dirty="0"/>
              <a:t>Tratar de atender a los problemas uno por uno produce un efecto similar a un pedido de disculpas.</a:t>
            </a:r>
          </a:p>
          <a:p>
            <a:r>
              <a:rPr lang="es-AR" baseline="0" noProof="0" dirty="0"/>
              <a:t>Este modo de trabajo puede servir también como modelo a los docentes para sus propias clases.</a:t>
            </a:r>
          </a:p>
          <a:p>
            <a:endParaRPr lang="es-AR" noProof="0" dirty="0"/>
          </a:p>
          <a:p>
            <a:r>
              <a:rPr lang="es-AR" noProof="0" dirty="0"/>
              <a:t>Problemas probables:</a:t>
            </a:r>
          </a:p>
          <a:p>
            <a:pPr marL="0" indent="0">
              <a:buFontTx/>
              <a:buNone/>
            </a:pPr>
            <a:r>
              <a:rPr lang="es-AR" noProof="0" dirty="0"/>
              <a:t>- No había suficientes lugares en los cuales medir: en est</a:t>
            </a:r>
            <a:r>
              <a:rPr lang="es-AR" baseline="0" noProof="0" dirty="0"/>
              <a:t>e caso debería pedir un par de ejemplos a cada participante</a:t>
            </a:r>
          </a:p>
          <a:p>
            <a:pPr marL="0" indent="0">
              <a:buFontTx/>
              <a:buNone/>
            </a:pPr>
            <a:r>
              <a:rPr lang="es-AR" baseline="0" noProof="0" dirty="0"/>
              <a:t>- El sensor de sonidos mostraba Volts en lugar de dB: se apretó el botón de micrófono 2 veces</a:t>
            </a:r>
            <a:endParaRPr lang="es-AR" noProof="0" dirty="0"/>
          </a:p>
          <a:p>
            <a:r>
              <a:rPr lang="es-AR" baseline="0" noProof="0" dirty="0"/>
              <a:t>- El sensor de intensidad luminosa mostraba 0 o un valor muy bajo: hay que correr la guarda del equipo</a:t>
            </a:r>
          </a:p>
          <a:p>
            <a:r>
              <a:rPr lang="es-AR" baseline="0" noProof="0" dirty="0"/>
              <a:t>- Es difícil orientar el sensor en el ángulo correcto para medir: y si, hay que pensar en las limitaciones experimentales antes de comenzar a medir</a:t>
            </a:r>
          </a:p>
          <a:p>
            <a:r>
              <a:rPr lang="es-AR" baseline="0" noProof="0" dirty="0"/>
              <a:t>- Es difícil leer el display mientras que se mide, los dígitos cambian todo el tiempo: es verdad, y por esto mismo veremos más adelante como planear y configurar una adquisición automática datos</a:t>
            </a:r>
          </a:p>
          <a:p>
            <a:pPr marL="0" indent="0">
              <a:buFontTx/>
              <a:buNone/>
            </a:pPr>
            <a:endParaRPr lang="es-AR" baseline="0" noProof="0" dirty="0"/>
          </a:p>
          <a:p>
            <a:pPr marL="0" indent="0">
              <a:buFontTx/>
              <a:buNone/>
            </a:pPr>
            <a:r>
              <a:rPr lang="es-AR" baseline="0" noProof="0" dirty="0"/>
              <a:t>Pase a las preguntas siguientes sólo después de haber atendido </a:t>
            </a:r>
            <a:r>
              <a:rPr lang="es-AR" u="sng" baseline="0" noProof="0" dirty="0"/>
              <a:t>todas</a:t>
            </a:r>
            <a:r>
              <a:rPr lang="es-AR" baseline="0" noProof="0" dirty="0"/>
              <a:t> las dificultades.</a:t>
            </a:r>
          </a:p>
          <a:p>
            <a:pPr marL="171450" indent="-171450">
              <a:buFontTx/>
              <a:buChar char="-"/>
            </a:pPr>
            <a:r>
              <a:rPr lang="es-AR" baseline="0" noProof="0" dirty="0"/>
              <a:t>¿Qué hemos medido? Niveles de iluminación y sonido en distintos lugares</a:t>
            </a:r>
          </a:p>
          <a:p>
            <a:pPr marL="171450" indent="-171450">
              <a:buFontTx/>
              <a:buChar char="-"/>
            </a:pPr>
            <a:r>
              <a:rPr lang="es-AR" baseline="0" noProof="0" dirty="0"/>
              <a:t>¿Cómo hemos medido? Con dos sensores integrados en el Labdisc, anotando las lecturas por nuestros propios medios.</a:t>
            </a:r>
          </a:p>
          <a:p>
            <a:pPr marL="0" indent="0">
              <a:buFontTx/>
              <a:buNone/>
            </a:pPr>
            <a:r>
              <a:rPr lang="es-AR" baseline="0" noProof="0" dirty="0"/>
              <a:t>Parecen preguntas demasiado simples, pero es preciso que los participantes las aborden para iniciar un proceso de reflexión.</a:t>
            </a:r>
          </a:p>
          <a:p>
            <a:pPr marL="171450" indent="-171450">
              <a:buFont typeface="Arial" panose="020B0604020202020204" pitchFamily="34" charset="0"/>
              <a:buChar char="•"/>
            </a:pPr>
            <a:r>
              <a:rPr lang="es-AR" noProof="0" dirty="0"/>
              <a:t>¿Que</a:t>
            </a:r>
            <a:r>
              <a:rPr lang="es-AR" baseline="0" noProof="0" dirty="0"/>
              <a:t> más podríamos medir con </a:t>
            </a:r>
            <a:r>
              <a:rPr lang="es-AR" u="sng" baseline="0" noProof="0" dirty="0"/>
              <a:t>estos</a:t>
            </a:r>
            <a:r>
              <a:rPr lang="es-AR" baseline="0" noProof="0" dirty="0"/>
              <a:t> sensores? Es importante dar un espacio que permita compartir ideas de cómo lo usarían en clase o en sus casas. Esto cerrará la actividad con sentimientos positivos: “Todas las dificultades se pueden superar y ¡hay muchas cosas interesantes que pueden hacer con el Labdisc!”</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12</a:t>
            </a:fld>
            <a:endParaRPr lang="es-AR" dirty="0"/>
          </a:p>
        </p:txBody>
      </p:sp>
    </p:spTree>
    <p:extLst>
      <p:ext uri="{BB962C8B-B14F-4D97-AF65-F5344CB8AC3E}">
        <p14:creationId xmlns:p14="http://schemas.microsoft.com/office/powerpoint/2010/main" val="1820546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13</a:t>
            </a:fld>
            <a:endParaRPr lang="es-AR" dirty="0"/>
          </a:p>
        </p:txBody>
      </p:sp>
    </p:spTree>
    <p:extLst>
      <p:ext uri="{BB962C8B-B14F-4D97-AF65-F5344CB8AC3E}">
        <p14:creationId xmlns:p14="http://schemas.microsoft.com/office/powerpoint/2010/main" val="296826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Deje que los participantes</a:t>
            </a:r>
            <a:r>
              <a:rPr lang="es-AR" baseline="0" noProof="0" dirty="0"/>
              <a:t> jueguen con el botón de temperatura, viendo su efecto sobre el modo de medición (sensor integrado o externo).</a:t>
            </a:r>
          </a:p>
          <a:p>
            <a:r>
              <a:rPr lang="es-AR" noProof="0" dirty="0"/>
              <a:t>Si es preciso</a:t>
            </a:r>
            <a:r>
              <a:rPr lang="es-AR" baseline="0" noProof="0" dirty="0"/>
              <a:t>, utilice la configuración del dispositivo para asegurarse de que los resultados se mostrarán en </a:t>
            </a:r>
            <a:r>
              <a:rPr lang="es-AR" baseline="0" noProof="0" dirty="0" err="1"/>
              <a:t>ºC</a:t>
            </a:r>
            <a:r>
              <a:rPr lang="es-AR" noProof="0" dirty="0"/>
              <a:t>.</a:t>
            </a:r>
            <a:r>
              <a:rPr lang="es-AR" baseline="0" noProof="0" dirty="0"/>
              <a:t> </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14</a:t>
            </a:fld>
            <a:endParaRPr lang="es-AR" dirty="0"/>
          </a:p>
        </p:txBody>
      </p:sp>
    </p:spTree>
    <p:extLst>
      <p:ext uri="{BB962C8B-B14F-4D97-AF65-F5344CB8AC3E}">
        <p14:creationId xmlns:p14="http://schemas.microsoft.com/office/powerpoint/2010/main" val="19349646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Una vez más recuerde a los participantes</a:t>
            </a:r>
            <a:r>
              <a:rPr lang="es-AR" baseline="0"/>
              <a:t> que el sensor o su Puerto de conexión está siempre próximo al botón que lo comanda</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15</a:t>
            </a:fld>
            <a:endParaRPr lang="es-AR" dirty="0"/>
          </a:p>
        </p:txBody>
      </p:sp>
    </p:spTree>
    <p:extLst>
      <p:ext uri="{BB962C8B-B14F-4D97-AF65-F5344CB8AC3E}">
        <p14:creationId xmlns:p14="http://schemas.microsoft.com/office/powerpoint/2010/main" val="4281957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Ayude a los participantes a descubrir que la lectura de temperatura externa no se activa hasta que efectivamente se enchufa la sonda correspondiente</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16</a:t>
            </a:fld>
            <a:endParaRPr lang="es-AR" dirty="0"/>
          </a:p>
        </p:txBody>
      </p:sp>
    </p:spTree>
    <p:extLst>
      <p:ext uri="{BB962C8B-B14F-4D97-AF65-F5344CB8AC3E}">
        <p14:creationId xmlns:p14="http://schemas.microsoft.com/office/powerpoint/2010/main" val="4032322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17</a:t>
            </a:fld>
            <a:endParaRPr lang="es-AR" dirty="0"/>
          </a:p>
        </p:txBody>
      </p:sp>
    </p:spTree>
    <p:extLst>
      <p:ext uri="{BB962C8B-B14F-4D97-AF65-F5344CB8AC3E}">
        <p14:creationId xmlns:p14="http://schemas.microsoft.com/office/powerpoint/2010/main" val="2545051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aseline="0"/>
              <a:t>Es importante no anticipar los resultados, sino dejar que cada uno los encuentre por sí mismo.</a:t>
            </a:r>
          </a:p>
          <a:p>
            <a:r>
              <a:rPr lang="es-AR" baseline="0"/>
              <a:t>Si la instalación también cuenta con agua caliente, pidan a los participantes que prueben con ella también.</a:t>
            </a:r>
            <a:endParaRPr lang="es-AR" baseline="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18</a:t>
            </a:fld>
            <a:endParaRPr lang="es-AR" dirty="0"/>
          </a:p>
        </p:txBody>
      </p:sp>
    </p:spTree>
    <p:extLst>
      <p:ext uri="{BB962C8B-B14F-4D97-AF65-F5344CB8AC3E}">
        <p14:creationId xmlns:p14="http://schemas.microsoft.com/office/powerpoint/2010/main" val="3009355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aseline="0"/>
              <a:t>También es </a:t>
            </a:r>
            <a:r>
              <a:rPr lang="es-AR" b="1" baseline="0"/>
              <a:t>muy importante</a:t>
            </a:r>
            <a:r>
              <a:rPr lang="es-AR" b="0" baseline="0"/>
              <a:t> pedir a los participantes que no mojen la parte negra del sensor </a:t>
            </a:r>
            <a:r>
              <a:rPr lang="es-AR" b="1" baseline="0"/>
              <a:t>sino solamente su extremo metálico</a:t>
            </a:r>
            <a:r>
              <a:rPr lang="es-AR" b="0" baseline="0"/>
              <a:t>.</a:t>
            </a:r>
            <a:endParaRPr lang="es-AR"/>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19</a:t>
            </a:fld>
            <a:endParaRPr lang="es-AR" dirty="0"/>
          </a:p>
        </p:txBody>
      </p:sp>
    </p:spTree>
    <p:extLst>
      <p:ext uri="{BB962C8B-B14F-4D97-AF65-F5344CB8AC3E}">
        <p14:creationId xmlns:p14="http://schemas.microsoft.com/office/powerpoint/2010/main" val="511162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Objetivos y agenda no necesariamente</a:t>
            </a:r>
            <a:r>
              <a:rPr lang="es-AR" baseline="0" dirty="0"/>
              <a:t> coinciden en su secuencia. Los objetivos tienen una aproximación más holística y se desarrollan en distintas instancias del taller. Esta diapositiva se repite al final del taller para recapitular.</a:t>
            </a:r>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a:t>
            </a:fld>
            <a:endParaRPr lang="es-AR" dirty="0"/>
          </a:p>
        </p:txBody>
      </p:sp>
    </p:spTree>
    <p:extLst>
      <p:ext uri="{BB962C8B-B14F-4D97-AF65-F5344CB8AC3E}">
        <p14:creationId xmlns:p14="http://schemas.microsoft.com/office/powerpoint/2010/main" val="3075199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baseline="0"/>
              <a:t>Lo mismo que antes. Es importante escribir el resultado obtenido por cada participante en el pizarrón para reafirmar la pertenencia al grupo.</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20</a:t>
            </a:fld>
            <a:endParaRPr lang="es-AR" dirty="0"/>
          </a:p>
        </p:txBody>
      </p:sp>
    </p:spTree>
    <p:extLst>
      <p:ext uri="{BB962C8B-B14F-4D97-AF65-F5344CB8AC3E}">
        <p14:creationId xmlns:p14="http://schemas.microsoft.com/office/powerpoint/2010/main" val="38126658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b="1" dirty="0"/>
              <a:t>Atención: Esta</a:t>
            </a:r>
            <a:r>
              <a:rPr lang="es-AR" b="1" baseline="0" dirty="0"/>
              <a:t> nota es larga pero importante. Por favor léanla completa.</a:t>
            </a:r>
            <a:endParaRPr lang="es-AR" b="1" dirty="0"/>
          </a:p>
          <a:p>
            <a:endParaRPr lang="es-AR" b="0" dirty="0"/>
          </a:p>
          <a:p>
            <a:r>
              <a:rPr lang="es-AR" b="0" dirty="0"/>
              <a:t>Es</a:t>
            </a:r>
            <a:r>
              <a:rPr lang="es-AR" b="0" baseline="0" dirty="0"/>
              <a:t> importante dejar a los participantes describir los problemas que encontraron.</a:t>
            </a:r>
          </a:p>
          <a:p>
            <a:endParaRPr lang="es-AR" b="0" baseline="0" dirty="0"/>
          </a:p>
          <a:p>
            <a:r>
              <a:rPr lang="es-AR" b="0" baseline="0" dirty="0"/>
              <a:t>Debería hacer una nota de cada problema en la pizarra y contestar todo junto al final.</a:t>
            </a:r>
          </a:p>
          <a:p>
            <a:endParaRPr lang="es-AR" b="0" baseline="0" dirty="0"/>
          </a:p>
          <a:p>
            <a:r>
              <a:rPr lang="es-AR" baseline="0" dirty="0"/>
              <a:t>Tratar de atender a los problemas uno por uno produce un efecto similar a un pedido de disculpas.</a:t>
            </a:r>
          </a:p>
          <a:p>
            <a:endParaRPr lang="es-AR" baseline="0" dirty="0"/>
          </a:p>
          <a:p>
            <a:r>
              <a:rPr lang="es-AR" baseline="0" dirty="0"/>
              <a:t>Este modo de trabajo puede servir también como modelo a los docentes para sus propias clases.</a:t>
            </a:r>
          </a:p>
          <a:p>
            <a:endParaRPr lang="es-AR" dirty="0"/>
          </a:p>
          <a:p>
            <a:r>
              <a:rPr lang="es-AR" dirty="0"/>
              <a:t>Problemas probables:</a:t>
            </a:r>
          </a:p>
          <a:p>
            <a:r>
              <a:rPr lang="es-AR" dirty="0"/>
              <a:t>- La temperatura de la mano no ha cambiado: Es importante lavarlas por más tiempo y tomar la medición inmediatamente después´. También es posible que los participantes hayan tomado la temperatura ambiente en lugar de la del sensor externo.</a:t>
            </a:r>
          </a:p>
          <a:p>
            <a:pPr marL="171450" indent="-171450">
              <a:buFontTx/>
              <a:buChar char="-"/>
            </a:pPr>
            <a:r>
              <a:rPr lang="es-AR" baseline="0" dirty="0"/>
              <a:t>El sensor externo no funcionaba bien. Posiblemente no estuvo bien enchufado o se mojó su parte eléctrica</a:t>
            </a:r>
          </a:p>
          <a:p>
            <a:pPr marL="0" indent="0">
              <a:buFontTx/>
              <a:buNone/>
            </a:pPr>
            <a:r>
              <a:rPr lang="es-AR" baseline="0" dirty="0"/>
              <a:t>Pase a las presuntas siguientes sólo después de haber atendido todas las dificultades.</a:t>
            </a:r>
          </a:p>
          <a:p>
            <a:pPr marL="171450" indent="-171450">
              <a:buFontTx/>
              <a:buChar char="-"/>
            </a:pPr>
            <a:r>
              <a:rPr lang="es-AR" baseline="0" dirty="0"/>
              <a:t>¿Qué hemos medido? Temperaturas del agua y de nuestras manos antes y después de lavarlas</a:t>
            </a:r>
          </a:p>
          <a:p>
            <a:pPr marL="171450" indent="-171450">
              <a:buFontTx/>
              <a:buChar char="-"/>
            </a:pPr>
            <a:r>
              <a:rPr lang="es-AR" baseline="0" dirty="0"/>
              <a:t>¿Cómo hemos medido? Con el sensor externo de temperatura, anotando las lecturas por nuestros propios medios.</a:t>
            </a:r>
          </a:p>
          <a:p>
            <a:pPr marL="0" indent="0">
              <a:buFontTx/>
              <a:buNone/>
            </a:pPr>
            <a:r>
              <a:rPr lang="es-AR" baseline="0" dirty="0"/>
              <a:t>Parecen preguntas demasiado simples, pero es preciso que los participantes las aborden para iniciar un proceso de reflexión.</a:t>
            </a:r>
          </a:p>
          <a:p>
            <a:pPr marL="0" indent="0">
              <a:buFontTx/>
              <a:buNone/>
            </a:pPr>
            <a:r>
              <a:rPr lang="es-AR" baseline="0" dirty="0"/>
              <a:t>- ¿Qué podemos aprender de este experimento? Que nuestros cuerpos responden al ambiente, especialmente al agua.</a:t>
            </a:r>
          </a:p>
          <a:p>
            <a:pPr marL="171450" indent="-171450">
              <a:buFont typeface="Arial" panose="020B0604020202020204" pitchFamily="34" charset="0"/>
              <a:buChar char="•"/>
            </a:pPr>
            <a:r>
              <a:rPr lang="es-AR" dirty="0"/>
              <a:t>¿Que</a:t>
            </a:r>
            <a:r>
              <a:rPr lang="es-AR" baseline="0" dirty="0"/>
              <a:t> más podríamos medir con </a:t>
            </a:r>
            <a:r>
              <a:rPr lang="es-AR" u="sng" baseline="0" dirty="0"/>
              <a:t>ESTE </a:t>
            </a:r>
            <a:r>
              <a:rPr lang="es-AR" baseline="0" dirty="0"/>
              <a:t>sensor? Es importante dar un espacio que permita compartir ideas de cómo lo usarían en clase o en sus casas. Esto cerrará la actividad con sentimientos positivos: “Todas las dificultades se pueden superar y ¡hay muchas cosas interesantes que pueden hacer con el Labdisc!”</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21</a:t>
            </a:fld>
            <a:endParaRPr lang="es-AR" dirty="0"/>
          </a:p>
        </p:txBody>
      </p:sp>
    </p:spTree>
    <p:extLst>
      <p:ext uri="{BB962C8B-B14F-4D97-AF65-F5344CB8AC3E}">
        <p14:creationId xmlns:p14="http://schemas.microsoft.com/office/powerpoint/2010/main" val="30794429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22</a:t>
            </a:fld>
            <a:endParaRPr lang="es-AR" dirty="0"/>
          </a:p>
        </p:txBody>
      </p:sp>
    </p:spTree>
    <p:extLst>
      <p:ext uri="{BB962C8B-B14F-4D97-AF65-F5344CB8AC3E}">
        <p14:creationId xmlns:p14="http://schemas.microsoft.com/office/powerpoint/2010/main" val="35617725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Deje que los participantes encuentren por sí mismos el puerto de carga antes de mostrar esta fotografía completa</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23</a:t>
            </a:fld>
            <a:endParaRPr lang="es-AR" dirty="0"/>
          </a:p>
        </p:txBody>
      </p:sp>
    </p:spTree>
    <p:extLst>
      <p:ext uri="{BB962C8B-B14F-4D97-AF65-F5344CB8AC3E}">
        <p14:creationId xmlns:p14="http://schemas.microsoft.com/office/powerpoint/2010/main" val="6070553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AR" dirty="0"/>
              <a:t>Referencia:</a:t>
            </a:r>
          </a:p>
          <a:p>
            <a:r>
              <a:rPr lang="es-AR" dirty="0"/>
              <a:t>- No está memorizando lecturas / Sí está memorizando</a:t>
            </a:r>
          </a:p>
          <a:p>
            <a:r>
              <a:rPr lang="es-AR" dirty="0"/>
              <a:t>- Con sonido / Sin sonido</a:t>
            </a:r>
          </a:p>
          <a:p>
            <a:r>
              <a:rPr lang="es-AR" dirty="0"/>
              <a:t>- Conectado o a conectarse por Bluetooth / Conectado por USB </a:t>
            </a:r>
          </a:p>
          <a:p>
            <a:r>
              <a:rPr lang="es-AR" dirty="0"/>
              <a:t>- GPS sin señal / con señal</a:t>
            </a:r>
          </a:p>
          <a:p>
            <a:r>
              <a:rPr lang="es-AR" dirty="0"/>
              <a:t>- Estado de la batería: plena / bastante cargada / poca carga / en proceso de recarga (de paso sirve para ver si la fuente externa funciona bien)</a:t>
            </a:r>
          </a:p>
          <a:p>
            <a:r>
              <a:rPr lang="es-AR" dirty="0"/>
              <a:t>- Valor numérico de la medición que se muestra</a:t>
            </a:r>
          </a:p>
          <a:p>
            <a:r>
              <a:rPr lang="es-AR" dirty="0"/>
              <a:t>- Nombre del sensor/magnitud</a:t>
            </a:r>
          </a:p>
          <a:p>
            <a:r>
              <a:rPr lang="es-AR" dirty="0"/>
              <a:t>- Unidades</a:t>
            </a:r>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24</a:t>
            </a:fld>
            <a:endParaRPr lang="es-AR" dirty="0"/>
          </a:p>
        </p:txBody>
      </p:sp>
    </p:spTree>
    <p:extLst>
      <p:ext uri="{BB962C8B-B14F-4D97-AF65-F5344CB8AC3E}">
        <p14:creationId xmlns:p14="http://schemas.microsoft.com/office/powerpoint/2010/main" val="31912180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25</a:t>
            </a:fld>
            <a:endParaRPr lang="es-AR" dirty="0"/>
          </a:p>
        </p:txBody>
      </p:sp>
    </p:spTree>
    <p:extLst>
      <p:ext uri="{BB962C8B-B14F-4D97-AF65-F5344CB8AC3E}">
        <p14:creationId xmlns:p14="http://schemas.microsoft.com/office/powerpoint/2010/main" val="1455095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26</a:t>
            </a:fld>
            <a:endParaRPr lang="es-AR" dirty="0"/>
          </a:p>
        </p:txBody>
      </p:sp>
    </p:spTree>
    <p:extLst>
      <p:ext uri="{BB962C8B-B14F-4D97-AF65-F5344CB8AC3E}">
        <p14:creationId xmlns:p14="http://schemas.microsoft.com/office/powerpoint/2010/main" val="6901335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27</a:t>
            </a:fld>
            <a:endParaRPr lang="es-AR" dirty="0"/>
          </a:p>
        </p:txBody>
      </p:sp>
    </p:spTree>
    <p:extLst>
      <p:ext uri="{BB962C8B-B14F-4D97-AF65-F5344CB8AC3E}">
        <p14:creationId xmlns:p14="http://schemas.microsoft.com/office/powerpoint/2010/main" val="11272786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28</a:t>
            </a:fld>
            <a:endParaRPr lang="es-AR" dirty="0"/>
          </a:p>
        </p:txBody>
      </p:sp>
    </p:spTree>
    <p:extLst>
      <p:ext uri="{BB962C8B-B14F-4D97-AF65-F5344CB8AC3E}">
        <p14:creationId xmlns:p14="http://schemas.microsoft.com/office/powerpoint/2010/main" val="36094640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29</a:t>
            </a:fld>
            <a:endParaRPr lang="es-AR" dirty="0"/>
          </a:p>
        </p:txBody>
      </p:sp>
    </p:spTree>
    <p:extLst>
      <p:ext uri="{BB962C8B-B14F-4D97-AF65-F5344CB8AC3E}">
        <p14:creationId xmlns:p14="http://schemas.microsoft.com/office/powerpoint/2010/main" val="4919000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Las primeras actividades están</a:t>
            </a:r>
            <a:r>
              <a:rPr lang="es-AR" baseline="0" noProof="0" dirty="0"/>
              <a:t> destinadas a conocer al Labsdisc propiamente dicho, antes de trabajar con el software asociado Globilab.</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a:t>
            </a:fld>
            <a:endParaRPr lang="es-AR" dirty="0"/>
          </a:p>
        </p:txBody>
      </p:sp>
    </p:spTree>
    <p:extLst>
      <p:ext uri="{BB962C8B-B14F-4D97-AF65-F5344CB8AC3E}">
        <p14:creationId xmlns:p14="http://schemas.microsoft.com/office/powerpoint/2010/main" val="22211012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30</a:t>
            </a:fld>
            <a:endParaRPr lang="es-AR" dirty="0"/>
          </a:p>
        </p:txBody>
      </p:sp>
    </p:spTree>
    <p:extLst>
      <p:ext uri="{BB962C8B-B14F-4D97-AF65-F5344CB8AC3E}">
        <p14:creationId xmlns:p14="http://schemas.microsoft.com/office/powerpoint/2010/main" val="17371325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El número indica la cantidad de </a:t>
            </a:r>
            <a:r>
              <a:rPr lang="es-AR" dirty="0" err="1"/>
              <a:t>submenúes</a:t>
            </a:r>
            <a:r>
              <a:rPr lang="es-AR" dirty="0"/>
              <a:t> que hay debajo del menú</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31</a:t>
            </a:fld>
            <a:endParaRPr lang="es-AR" dirty="0"/>
          </a:p>
        </p:txBody>
      </p:sp>
    </p:spTree>
    <p:extLst>
      <p:ext uri="{BB962C8B-B14F-4D97-AF65-F5344CB8AC3E}">
        <p14:creationId xmlns:p14="http://schemas.microsoft.com/office/powerpoint/2010/main" val="29137202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Comience por el ícono de información que, si bien es el último, es el más breve.</a:t>
            </a:r>
          </a:p>
          <a:p>
            <a:endParaRPr lang="es-AR" dirty="0"/>
          </a:p>
          <a:p>
            <a:r>
              <a:rPr lang="es-AR" dirty="0"/>
              <a:t>Mencione que la fecha y hora son adquiridas directamente por el módulo de GPS.</a:t>
            </a:r>
          </a:p>
          <a:p>
            <a:endParaRPr lang="es-AR" dirty="0"/>
          </a:p>
          <a:p>
            <a:r>
              <a:rPr lang="es-AR" dirty="0"/>
              <a:t>Por esto, para poner el sistema en hora, debe dejárselo al aire libre o en una ventana algunos minutos.</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32</a:t>
            </a:fld>
            <a:endParaRPr lang="es-AR" dirty="0"/>
          </a:p>
        </p:txBody>
      </p:sp>
    </p:spTree>
    <p:extLst>
      <p:ext uri="{BB962C8B-B14F-4D97-AF65-F5344CB8AC3E}">
        <p14:creationId xmlns:p14="http://schemas.microsoft.com/office/powerpoint/2010/main" val="750675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s-AR" dirty="0"/>
              <a:t>Es importante </a:t>
            </a:r>
            <a:r>
              <a:rPr lang="es-AR" b="1" dirty="0"/>
              <a:t>NO</a:t>
            </a:r>
            <a:r>
              <a:rPr lang="es-AR" b="0" dirty="0"/>
              <a:t> tratar de enseñar a los asistentes cómo usar estos botones para planear un </a:t>
            </a:r>
            <a:r>
              <a:rPr lang="es-AR" b="0" dirty="0" err="1"/>
              <a:t>expermiento</a:t>
            </a:r>
            <a:r>
              <a:rPr lang="es-AR" b="0" dirty="0"/>
              <a:t> en este momento, pero </a:t>
            </a:r>
            <a:r>
              <a:rPr lang="es-AR" b="1" dirty="0"/>
              <a:t>solamente hacerles saber que es posible</a:t>
            </a:r>
            <a:r>
              <a:rPr lang="es-AR" b="0" dirty="0"/>
              <a:t>. Primero tendrán que comprender los principios bajo los que uno diseña un trabajo experimental con </a:t>
            </a:r>
            <a:r>
              <a:rPr lang="es-AR" b="1" dirty="0"/>
              <a:t>Globilab</a:t>
            </a:r>
            <a:r>
              <a:rPr lang="es-AR" b="0" dirty="0"/>
              <a:t>.</a:t>
            </a:r>
            <a:endParaRPr lang="es-AR" dirty="0"/>
          </a:p>
          <a:p>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33</a:t>
            </a:fld>
            <a:endParaRPr lang="es-AR" dirty="0"/>
          </a:p>
        </p:txBody>
      </p:sp>
    </p:spTree>
    <p:extLst>
      <p:ext uri="{BB962C8B-B14F-4D97-AF65-F5344CB8AC3E}">
        <p14:creationId xmlns:p14="http://schemas.microsoft.com/office/powerpoint/2010/main" val="145033512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dirty="0"/>
              <a:t>Seis elementos de Configuración:</a:t>
            </a:r>
          </a:p>
          <a:p>
            <a:pPr marL="171450" indent="-171450">
              <a:buFontTx/>
              <a:buChar char="-"/>
            </a:pPr>
            <a:r>
              <a:rPr lang="es-AR" dirty="0"/>
              <a:t>Idioma</a:t>
            </a:r>
          </a:p>
          <a:p>
            <a:pPr marL="171450" indent="-171450">
              <a:buFontTx/>
              <a:buChar char="-"/>
            </a:pPr>
            <a:r>
              <a:rPr lang="es-AR" dirty="0"/>
              <a:t>GPS</a:t>
            </a:r>
          </a:p>
          <a:p>
            <a:pPr marL="171450" indent="-171450">
              <a:buFontTx/>
              <a:buChar char="-"/>
            </a:pPr>
            <a:r>
              <a:rPr lang="es-AR" dirty="0"/>
              <a:t>Bluetooth</a:t>
            </a:r>
          </a:p>
          <a:p>
            <a:pPr marL="171450" indent="-171450">
              <a:buFontTx/>
              <a:buChar char="-"/>
            </a:pPr>
            <a:r>
              <a:rPr lang="es-AR" dirty="0"/>
              <a:t>Unidad usada para las temperaturas</a:t>
            </a:r>
          </a:p>
          <a:p>
            <a:pPr marL="171450" indent="-171450">
              <a:buFontTx/>
              <a:buChar char="-"/>
            </a:pPr>
            <a:r>
              <a:rPr lang="es-AR" dirty="0"/>
              <a:t>Unidad usada para las presiones</a:t>
            </a:r>
          </a:p>
          <a:p>
            <a:pPr marL="171450" indent="-171450">
              <a:buFontTx/>
              <a:buChar char="-"/>
            </a:pPr>
            <a:r>
              <a:rPr lang="es-AR" dirty="0"/>
              <a:t>Sonidos</a:t>
            </a:r>
          </a:p>
          <a:p>
            <a:pPr marL="0" indent="0">
              <a:buFontTx/>
              <a:buNone/>
            </a:pPr>
            <a:r>
              <a:rPr lang="es-AR" dirty="0"/>
              <a:t>No muestren </a:t>
            </a:r>
            <a:r>
              <a:rPr lang="es-AR" dirty="0" err="1"/>
              <a:t>áún</a:t>
            </a:r>
            <a:r>
              <a:rPr lang="es-AR" dirty="0"/>
              <a:t> el proceso de vinculación con otros </a:t>
            </a:r>
            <a:r>
              <a:rPr lang="es-AR" dirty="0" err="1"/>
              <a:t>dispostivos</a:t>
            </a:r>
            <a:r>
              <a:rPr lang="es-AR" dirty="0"/>
              <a:t> (esto será cubierto en el capítulo próximo)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34</a:t>
            </a:fld>
            <a:endParaRPr lang="es-AR" dirty="0"/>
          </a:p>
        </p:txBody>
      </p:sp>
    </p:spTree>
    <p:extLst>
      <p:ext uri="{BB962C8B-B14F-4D97-AF65-F5344CB8AC3E}">
        <p14:creationId xmlns:p14="http://schemas.microsoft.com/office/powerpoint/2010/main" val="19757174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AR" dirty="0"/>
          </a:p>
        </p:txBody>
      </p:sp>
      <p:sp>
        <p:nvSpPr>
          <p:cNvPr id="4" name="Marcador de número de diapositiva 3"/>
          <p:cNvSpPr>
            <a:spLocks noGrp="1"/>
          </p:cNvSpPr>
          <p:nvPr>
            <p:ph type="sldNum" sz="quarter" idx="10"/>
          </p:nvPr>
        </p:nvSpPr>
        <p:spPr/>
        <p:txBody>
          <a:bodyPr/>
          <a:lstStyle/>
          <a:p>
            <a:fld id="{BBA18C7C-441B-419D-A3A2-36DB33C1D668}" type="slidenum">
              <a:rPr lang="es-AR" smtClean="0"/>
              <a:t>35</a:t>
            </a:fld>
            <a:endParaRPr lang="es-AR" dirty="0"/>
          </a:p>
        </p:txBody>
      </p:sp>
    </p:spTree>
    <p:extLst>
      <p:ext uri="{BB962C8B-B14F-4D97-AF65-F5344CB8AC3E}">
        <p14:creationId xmlns:p14="http://schemas.microsoft.com/office/powerpoint/2010/main" val="21376404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Es importante revisar que estén presentes todos los componentes del sistema antes de comenzar a trabajar y pedir a cada uno que sea cuidadoso en el trato y ordenado al guardar los elementos después de su uso.</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4</a:t>
            </a:fld>
            <a:endParaRPr lang="es-AR" dirty="0"/>
          </a:p>
        </p:txBody>
      </p:sp>
    </p:spTree>
    <p:extLst>
      <p:ext uri="{BB962C8B-B14F-4D97-AF65-F5344CB8AC3E}">
        <p14:creationId xmlns:p14="http://schemas.microsoft.com/office/powerpoint/2010/main" val="3813963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Las primeras actividades están</a:t>
            </a:r>
            <a:r>
              <a:rPr lang="es-AR" baseline="0" noProof="0" dirty="0"/>
              <a:t> destinadas a conocer al Labsdisc propiamente dicho, antes de trabajar con el software asociado Globilab. Es importante no hablar de todos los botones de control al principio, sino después de haber tomado algún contacto y desarrollado un poco de confianza. Es importante que cada participante tenga oportunidad de operar personalmente una unidad.</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5</a:t>
            </a:fld>
            <a:endParaRPr lang="es-AR" dirty="0"/>
          </a:p>
        </p:txBody>
      </p:sp>
    </p:spTree>
    <p:extLst>
      <p:ext uri="{BB962C8B-B14F-4D97-AF65-F5344CB8AC3E}">
        <p14:creationId xmlns:p14="http://schemas.microsoft.com/office/powerpoint/2010/main" val="3225160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Solo</a:t>
            </a:r>
            <a:r>
              <a:rPr lang="es-AR" baseline="0" noProof="0" dirty="0"/>
              <a:t> mostramos el botón de encendido</a:t>
            </a:r>
            <a:endParaRPr lang="es-AR" noProof="0"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6</a:t>
            </a:fld>
            <a:endParaRPr lang="es-AR" dirty="0"/>
          </a:p>
        </p:txBody>
      </p:sp>
    </p:spTree>
    <p:extLst>
      <p:ext uri="{BB962C8B-B14F-4D97-AF65-F5344CB8AC3E}">
        <p14:creationId xmlns:p14="http://schemas.microsoft.com/office/powerpoint/2010/main" val="2234933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noProof="0" dirty="0"/>
              <a:t>No repasamos todos los íconos del</a:t>
            </a:r>
            <a:r>
              <a:rPr lang="es-AR" baseline="0" noProof="0" dirty="0"/>
              <a:t> display, solo el valor numérico de la medición, el nombre del sensor utilizado y las unidades</a:t>
            </a:r>
            <a:r>
              <a:rPr lang="es-AR" noProof="0" dirty="0"/>
              <a:t>. </a:t>
            </a:r>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7</a:t>
            </a:fld>
            <a:endParaRPr lang="es-AR" dirty="0"/>
          </a:p>
        </p:txBody>
      </p:sp>
    </p:spTree>
    <p:extLst>
      <p:ext uri="{BB962C8B-B14F-4D97-AF65-F5344CB8AC3E}">
        <p14:creationId xmlns:p14="http://schemas.microsoft.com/office/powerpoint/2010/main" val="1866176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No hablen de todos los sensores,</a:t>
            </a:r>
            <a:r>
              <a:rPr lang="es-AR" baseline="0"/>
              <a:t> aún si les preguntan. Hablen solo de los 2 que se muestran. Pidan a los asistentes que opriman los botones y jueguen. Luego pídanles que localicen a los sensores por sí mismos.</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8</a:t>
            </a:fld>
            <a:endParaRPr lang="es-AR" dirty="0"/>
          </a:p>
        </p:txBody>
      </p:sp>
    </p:spTree>
    <p:extLst>
      <p:ext uri="{BB962C8B-B14F-4D97-AF65-F5344CB8AC3E}">
        <p14:creationId xmlns:p14="http://schemas.microsoft.com/office/powerpoint/2010/main" val="18768461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r>
              <a:rPr lang="es-AR"/>
              <a:t>Es importante notar que cada sensor está próximo</a:t>
            </a:r>
            <a:r>
              <a:rPr lang="es-AR" baseline="0"/>
              <a:t> al botón que lo enciende.</a:t>
            </a:r>
          </a:p>
          <a:p>
            <a:r>
              <a:rPr lang="es-AR" baseline="0"/>
              <a:t>Explicar que es importante el ángulo con que el sensor de iluminación ve la escena o Fuente luminosa. </a:t>
            </a:r>
          </a:p>
          <a:p>
            <a:r>
              <a:rPr lang="es-AR" baseline="0"/>
              <a:t>Contar también que el micrófono tiene 2 usos: decibelímetro y revisión de la forma de onda</a:t>
            </a:r>
            <a:endParaRPr lang="es-AR" dirty="0"/>
          </a:p>
        </p:txBody>
      </p:sp>
      <p:sp>
        <p:nvSpPr>
          <p:cNvPr id="4" name="מציין מיקום של מספר שקופית 3"/>
          <p:cNvSpPr>
            <a:spLocks noGrp="1"/>
          </p:cNvSpPr>
          <p:nvPr>
            <p:ph type="sldNum" sz="quarter" idx="10"/>
          </p:nvPr>
        </p:nvSpPr>
        <p:spPr/>
        <p:txBody>
          <a:bodyPr/>
          <a:lstStyle/>
          <a:p>
            <a:pPr>
              <a:defRPr/>
            </a:pPr>
            <a:fld id="{EE425DF8-8206-489B-8B73-F93D9815DB61}" type="slidenum">
              <a:rPr lang="es-AR" smtClean="0"/>
              <a:pPr>
                <a:defRPr/>
              </a:pPr>
              <a:t>9</a:t>
            </a:fld>
            <a:endParaRPr lang="es-AR" dirty="0"/>
          </a:p>
        </p:txBody>
      </p:sp>
    </p:spTree>
    <p:extLst>
      <p:ext uri="{BB962C8B-B14F-4D97-AF65-F5344CB8AC3E}">
        <p14:creationId xmlns:p14="http://schemas.microsoft.com/office/powerpoint/2010/main" val="3140861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texto vertical"/>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3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11"/>
          </p:nvPr>
        </p:nvSpPr>
        <p:spPr/>
        <p:txBody>
          <a:bodyPr/>
          <a:lstStyle/>
          <a:p>
            <a:endParaRPr lang="es-AR"/>
          </a:p>
        </p:txBody>
      </p:sp>
      <p:sp>
        <p:nvSpPr>
          <p:cNvPr id="6" name="5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7" name="6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8" name="7 Marcador de pie de página"/>
          <p:cNvSpPr>
            <a:spLocks noGrp="1"/>
          </p:cNvSpPr>
          <p:nvPr>
            <p:ph type="ftr" sz="quarter" idx="11"/>
          </p:nvPr>
        </p:nvSpPr>
        <p:spPr/>
        <p:txBody>
          <a:bodyPr/>
          <a:lstStyle/>
          <a:p>
            <a:endParaRPr lang="es-AR"/>
          </a:p>
        </p:txBody>
      </p:sp>
      <p:sp>
        <p:nvSpPr>
          <p:cNvPr id="9" name="8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AR"/>
          </a:p>
        </p:txBody>
      </p:sp>
      <p:sp>
        <p:nvSpPr>
          <p:cNvPr id="3" name="2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4" name="3 Marcador de pie de página"/>
          <p:cNvSpPr>
            <a:spLocks noGrp="1"/>
          </p:cNvSpPr>
          <p:nvPr>
            <p:ph type="ftr" sz="quarter" idx="11"/>
          </p:nvPr>
        </p:nvSpPr>
        <p:spPr/>
        <p:txBody>
          <a:bodyPr/>
          <a:lstStyle/>
          <a:p>
            <a:endParaRPr lang="es-AR"/>
          </a:p>
        </p:txBody>
      </p:sp>
      <p:sp>
        <p:nvSpPr>
          <p:cNvPr id="5" name="4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3" name="2 Marcador de pie de página"/>
          <p:cNvSpPr>
            <a:spLocks noGrp="1"/>
          </p:cNvSpPr>
          <p:nvPr>
            <p:ph type="ftr" sz="quarter" idx="11"/>
          </p:nvPr>
        </p:nvSpPr>
        <p:spPr/>
        <p:txBody>
          <a:bodyPr/>
          <a:lstStyle/>
          <a:p>
            <a:endParaRPr lang="es-AR"/>
          </a:p>
        </p:txBody>
      </p:sp>
      <p:sp>
        <p:nvSpPr>
          <p:cNvPr id="4" name="3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AR"/>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4 Marcador de fecha"/>
          <p:cNvSpPr>
            <a:spLocks noGrp="1"/>
          </p:cNvSpPr>
          <p:nvPr>
            <p:ph type="dt" sz="half" idx="10"/>
          </p:nvPr>
        </p:nvSpPr>
        <p:spPr/>
        <p:txBody>
          <a:bodyPr/>
          <a:lstStyle/>
          <a:p>
            <a:fld id="{A136F315-1232-456F-8F9D-9BEA6CA9FF1F}" type="datetimeFigureOut">
              <a:rPr lang="es-AR" smtClean="0"/>
              <a:pPr/>
              <a:t>9/5/2019</a:t>
            </a:fld>
            <a:endParaRPr lang="es-AR"/>
          </a:p>
        </p:txBody>
      </p:sp>
      <p:sp>
        <p:nvSpPr>
          <p:cNvPr id="6" name="5 Marcador de pie de página"/>
          <p:cNvSpPr>
            <a:spLocks noGrp="1"/>
          </p:cNvSpPr>
          <p:nvPr>
            <p:ph type="ftr" sz="quarter" idx="11"/>
          </p:nvPr>
        </p:nvSpPr>
        <p:spPr/>
        <p:txBody>
          <a:bodyPr/>
          <a:lstStyle/>
          <a:p>
            <a:endParaRPr lang="es-AR"/>
          </a:p>
        </p:txBody>
      </p:sp>
      <p:sp>
        <p:nvSpPr>
          <p:cNvPr id="7" name="6 Marcador de número de diapositiva"/>
          <p:cNvSpPr>
            <a:spLocks noGrp="1"/>
          </p:cNvSpPr>
          <p:nvPr>
            <p:ph type="sldNum" sz="quarter" idx="12"/>
          </p:nvPr>
        </p:nvSpPr>
        <p:spPr/>
        <p:txBody>
          <a:bodyPr/>
          <a:lstStyle/>
          <a:p>
            <a:fld id="{78731570-241B-44A2-8FAE-22AC5CF08160}" type="slidenum">
              <a:rPr lang="es-AR" smtClean="0"/>
              <a:pPr/>
              <a:t>‹Nº›</a:t>
            </a:fld>
            <a:endParaRPr lang="es-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4000"/>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36F315-1232-456F-8F9D-9BEA6CA9FF1F}" type="datetimeFigureOut">
              <a:rPr lang="es-AR" smtClean="0"/>
              <a:pPr/>
              <a:t>9/5/2019</a:t>
            </a:fld>
            <a:endParaRPr lang="es-AR"/>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731570-241B-44A2-8FAE-22AC5CF08160}" type="slidenum">
              <a:rPr lang="es-AR" smtClean="0"/>
              <a:pPr/>
              <a:t>‹Nº›</a:t>
            </a:fld>
            <a:endParaRPr lang="es-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13.pn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image" Target="../media/image15.jpg"/><Relationship Id="rId5" Type="http://schemas.openxmlformats.org/officeDocument/2006/relationships/image" Target="../media/image3.jpeg"/><Relationship Id="rId4" Type="http://schemas.openxmlformats.org/officeDocument/2006/relationships/image" Target="../media/image14.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3.pn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6.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notesSlide" Target="../notesSlides/notesSlide19.xml"/><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image" Target="../media/image22.pn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notesSlide" Target="../notesSlides/notesSlide24.xml"/><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8.png"/><Relationship Id="rId4" Type="http://schemas.openxmlformats.org/officeDocument/2006/relationships/image" Target="../media/image7.jpg"/><Relationship Id="rId9" Type="http://schemas.openxmlformats.org/officeDocument/2006/relationships/image" Target="../media/image27.png"/><Relationship Id="rId14" Type="http://schemas.openxmlformats.org/officeDocument/2006/relationships/image" Target="../media/image32.png"/></Relationships>
</file>

<file path=ppt/slides/_rels/slide2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1.png"/><Relationship Id="rId3" Type="http://schemas.openxmlformats.org/officeDocument/2006/relationships/image" Target="../media/image33.png"/><Relationship Id="rId7" Type="http://schemas.openxmlformats.org/officeDocument/2006/relationships/image" Target="../media/image37.png"/><Relationship Id="rId12"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0.png"/><Relationship Id="rId5" Type="http://schemas.openxmlformats.org/officeDocument/2006/relationships/image" Target="../media/image35.png"/><Relationship Id="rId10" Type="http://schemas.openxmlformats.org/officeDocument/2006/relationships/image" Target="../media/image13.png"/><Relationship Id="rId4" Type="http://schemas.openxmlformats.org/officeDocument/2006/relationships/image" Target="../media/image34.png"/><Relationship Id="rId9" Type="http://schemas.openxmlformats.org/officeDocument/2006/relationships/image" Target="../media/image39.png"/><Relationship Id="rId14" Type="http://schemas.openxmlformats.org/officeDocument/2006/relationships/image" Target="../media/image42.pn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2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image" Target="../media/image47.png"/><Relationship Id="rId5" Type="http://schemas.openxmlformats.org/officeDocument/2006/relationships/image" Target="../media/image58.png"/><Relationship Id="rId4" Type="http://schemas.openxmlformats.org/officeDocument/2006/relationships/image" Target="../media/image5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6.jpeg"/></Relationships>
</file>

<file path=ppt/slides/_rels/slide31.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notesSlide" Target="../notesSlides/notesSlide31.xml"/><Relationship Id="rId7" Type="http://schemas.openxmlformats.org/officeDocument/2006/relationships/image" Target="../media/image62.jpg"/><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61.jpg"/><Relationship Id="rId5" Type="http://schemas.openxmlformats.org/officeDocument/2006/relationships/image" Target="../media/image60.jpg"/><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25.xml"/><Relationship Id="rId6" Type="http://schemas.openxmlformats.org/officeDocument/2006/relationships/image" Target="../media/image63.jpg"/><Relationship Id="rId5" Type="http://schemas.openxmlformats.org/officeDocument/2006/relationships/image" Target="../media/image62.jpg"/><Relationship Id="rId4" Type="http://schemas.openxmlformats.org/officeDocument/2006/relationships/image" Target="../media/image64.jpg"/></Relationships>
</file>

<file path=ppt/slides/_rels/slide33.xml.rels><?xml version="1.0" encoding="UTF-8" standalone="yes"?>
<Relationships xmlns="http://schemas.openxmlformats.org/package/2006/relationships"><Relationship Id="rId8" Type="http://schemas.openxmlformats.org/officeDocument/2006/relationships/image" Target="../media/image63.jpg"/><Relationship Id="rId3" Type="http://schemas.openxmlformats.org/officeDocument/2006/relationships/notesSlide" Target="../notesSlides/notesSlide33.xml"/><Relationship Id="rId7" Type="http://schemas.openxmlformats.org/officeDocument/2006/relationships/image" Target="../media/image68.png"/><Relationship Id="rId2" Type="http://schemas.openxmlformats.org/officeDocument/2006/relationships/slideLayout" Target="../slideLayouts/slideLayout2.xml"/><Relationship Id="rId1" Type="http://schemas.openxmlformats.org/officeDocument/2006/relationships/tags" Target="../tags/tag26.xml"/><Relationship Id="rId6" Type="http://schemas.openxmlformats.org/officeDocument/2006/relationships/image" Target="../media/image67.jpg"/><Relationship Id="rId5" Type="http://schemas.openxmlformats.org/officeDocument/2006/relationships/image" Target="../media/image66.jpg"/><Relationship Id="rId4" Type="http://schemas.openxmlformats.org/officeDocument/2006/relationships/image" Target="../media/image65.jpg"/></Relationships>
</file>

<file path=ppt/slides/_rels/slide3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7.jpg"/><Relationship Id="rId3" Type="http://schemas.openxmlformats.org/officeDocument/2006/relationships/notesSlide" Target="../notesSlides/notesSlide34.xml"/><Relationship Id="rId7" Type="http://schemas.openxmlformats.org/officeDocument/2006/relationships/image" Target="../media/image72.png"/><Relationship Id="rId12" Type="http://schemas.openxmlformats.org/officeDocument/2006/relationships/image" Target="../media/image76.jpg"/><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image" Target="../media/image71.png"/><Relationship Id="rId11" Type="http://schemas.openxmlformats.org/officeDocument/2006/relationships/image" Target="../media/image75.jpg"/><Relationship Id="rId5" Type="http://schemas.openxmlformats.org/officeDocument/2006/relationships/image" Target="../media/image70.png"/><Relationship Id="rId10" Type="http://schemas.openxmlformats.org/officeDocument/2006/relationships/image" Target="../media/image63.jpg"/><Relationship Id="rId4" Type="http://schemas.openxmlformats.org/officeDocument/2006/relationships/image" Target="../media/image69.png"/><Relationship Id="rId9" Type="http://schemas.openxmlformats.org/officeDocument/2006/relationships/image" Target="../media/image74.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5.pn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6.jpe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8.png"/><Relationship Id="rId5" Type="http://schemas.openxmlformats.org/officeDocument/2006/relationships/image" Target="../media/image11.jpeg"/><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04F3A3-F692-42A3-9ED3-DC42F15EB271}"/>
              </a:ext>
            </a:extLst>
          </p:cNvPr>
          <p:cNvSpPr>
            <a:spLocks noGrp="1"/>
          </p:cNvSpPr>
          <p:nvPr>
            <p:ph type="ctrTitle"/>
          </p:nvPr>
        </p:nvSpPr>
        <p:spPr>
          <a:xfrm>
            <a:off x="2182205" y="1261535"/>
            <a:ext cx="4495800" cy="880838"/>
          </a:xfrm>
        </p:spPr>
        <p:txBody>
          <a:bodyPr>
            <a:normAutofit/>
          </a:bodyPr>
          <a:lstStyle/>
          <a:p>
            <a:r>
              <a:rPr lang="es-AR" noProof="0" dirty="0" err="1">
                <a:solidFill>
                  <a:srgbClr val="B20637"/>
                </a:solidFill>
                <a:effectLst>
                  <a:outerShdw blurRad="38100" dist="38100" dir="2700000" algn="tl">
                    <a:srgbClr val="000000">
                      <a:alpha val="43137"/>
                    </a:srgbClr>
                  </a:outerShdw>
                </a:effectLst>
              </a:rPr>
              <a:t>Labdisc</a:t>
            </a:r>
            <a:r>
              <a:rPr lang="es-AR" noProof="0" dirty="0">
                <a:solidFill>
                  <a:srgbClr val="B20637"/>
                </a:solidFill>
                <a:effectLst>
                  <a:outerShdw blurRad="38100" dist="38100" dir="2700000" algn="tl">
                    <a:srgbClr val="000000">
                      <a:alpha val="43137"/>
                    </a:srgbClr>
                  </a:outerShdw>
                </a:effectLst>
              </a:rPr>
              <a:t> GS</a:t>
            </a:r>
          </a:p>
        </p:txBody>
      </p:sp>
      <p:sp>
        <p:nvSpPr>
          <p:cNvPr id="3" name="Subtítulo 2">
            <a:extLst>
              <a:ext uri="{FF2B5EF4-FFF2-40B4-BE49-F238E27FC236}">
                <a16:creationId xmlns:a16="http://schemas.microsoft.com/office/drawing/2014/main" id="{7E61ADBD-E325-46F3-9E29-59991C04031B}"/>
              </a:ext>
            </a:extLst>
          </p:cNvPr>
          <p:cNvSpPr>
            <a:spLocks noGrp="1"/>
          </p:cNvSpPr>
          <p:nvPr>
            <p:ph type="subTitle" idx="1"/>
          </p:nvPr>
        </p:nvSpPr>
        <p:spPr>
          <a:xfrm>
            <a:off x="1229705" y="2484062"/>
            <a:ext cx="6400800" cy="1240971"/>
          </a:xfrm>
        </p:spPr>
        <p:txBody>
          <a:bodyPr>
            <a:normAutofit/>
          </a:bodyPr>
          <a:lstStyle/>
          <a:p>
            <a:r>
              <a:rPr lang="es-AR" noProof="0" dirty="0"/>
              <a:t>El sistema de medición del </a:t>
            </a:r>
            <a:r>
              <a:rPr lang="es-AR" noProof="0" dirty="0">
                <a:effectLst>
                  <a:outerShdw blurRad="38100" dist="38100" dir="2700000" algn="tl">
                    <a:srgbClr val="000000">
                      <a:alpha val="43137"/>
                    </a:srgbClr>
                  </a:outerShdw>
                </a:effectLst>
              </a:rPr>
              <a:t>L</a:t>
            </a:r>
            <a:r>
              <a:rPr lang="es-AR" noProof="0" dirty="0"/>
              <a:t>aboratorio </a:t>
            </a:r>
            <a:r>
              <a:rPr lang="es-AR" noProof="0" dirty="0">
                <a:effectLst>
                  <a:outerShdw blurRad="38100" dist="38100" dir="2700000" algn="tl">
                    <a:srgbClr val="000000">
                      <a:alpha val="43137"/>
                    </a:srgbClr>
                  </a:outerShdw>
                </a:effectLst>
              </a:rPr>
              <a:t>V</a:t>
            </a:r>
            <a:r>
              <a:rPr lang="es-AR" noProof="0" dirty="0"/>
              <a:t>irtual de </a:t>
            </a:r>
            <a:r>
              <a:rPr lang="es-AR" noProof="0" dirty="0">
                <a:effectLst>
                  <a:outerShdw blurRad="38100" dist="38100" dir="2700000" algn="tl">
                    <a:srgbClr val="000000">
                      <a:alpha val="43137"/>
                    </a:srgbClr>
                  </a:outerShdw>
                </a:effectLst>
              </a:rPr>
              <a:t>C</a:t>
            </a:r>
            <a:r>
              <a:rPr lang="es-AR" noProof="0" dirty="0"/>
              <a:t>iencias</a:t>
            </a:r>
          </a:p>
        </p:txBody>
      </p:sp>
      <p:grpSp>
        <p:nvGrpSpPr>
          <p:cNvPr id="4" name="Grupo 3">
            <a:extLst>
              <a:ext uri="{FF2B5EF4-FFF2-40B4-BE49-F238E27FC236}">
                <a16:creationId xmlns:a16="http://schemas.microsoft.com/office/drawing/2014/main" id="{41AB628B-4D43-441C-81A4-437C61161DEE}"/>
              </a:ext>
            </a:extLst>
          </p:cNvPr>
          <p:cNvGrpSpPr/>
          <p:nvPr/>
        </p:nvGrpSpPr>
        <p:grpSpPr>
          <a:xfrm>
            <a:off x="2401083" y="3501066"/>
            <a:ext cx="4711187" cy="2140720"/>
            <a:chOff x="3249387" y="3354109"/>
            <a:chExt cx="4711187" cy="2140720"/>
          </a:xfrm>
        </p:grpSpPr>
        <p:grpSp>
          <p:nvGrpSpPr>
            <p:cNvPr id="7" name="Grupo 6">
              <a:extLst>
                <a:ext uri="{FF2B5EF4-FFF2-40B4-BE49-F238E27FC236}">
                  <a16:creationId xmlns:a16="http://schemas.microsoft.com/office/drawing/2014/main" id="{EA0735B5-C18E-455B-BDCA-87B1589FA494}"/>
                </a:ext>
              </a:extLst>
            </p:cNvPr>
            <p:cNvGrpSpPr/>
            <p:nvPr/>
          </p:nvGrpSpPr>
          <p:grpSpPr>
            <a:xfrm>
              <a:off x="4900803" y="3354109"/>
              <a:ext cx="3059771" cy="2140720"/>
              <a:chOff x="614147" y="1582959"/>
              <a:chExt cx="7592866" cy="5466022"/>
            </a:xfrm>
          </p:grpSpPr>
          <p:pic>
            <p:nvPicPr>
              <p:cNvPr id="8" name="Picture 2" descr="C:\Users\Jen\Dropbox\Work\GS\Images\Labdisc models\Globisense Gensci Sensors View.jpg">
                <a:extLst>
                  <a:ext uri="{FF2B5EF4-FFF2-40B4-BE49-F238E27FC236}">
                    <a16:creationId xmlns:a16="http://schemas.microsoft.com/office/drawing/2014/main" id="{4172CBE0-AB63-45D2-B2C9-47793AF72BF4}"/>
                  </a:ext>
                </a:extLst>
              </p:cNvPr>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0151">
                <a:off x="614147" y="1733112"/>
                <a:ext cx="6026665" cy="516571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C:\Users\Jen\Dropbox\Work\GS\Images\accessories\Ext Temperature probe.jpg">
                <a:extLst>
                  <a:ext uri="{FF2B5EF4-FFF2-40B4-BE49-F238E27FC236}">
                    <a16:creationId xmlns:a16="http://schemas.microsoft.com/office/drawing/2014/main" id="{49534D2C-03B0-44A2-B5D3-1B043EE8D4B4}"/>
                  </a:ext>
                </a:extLst>
              </p:cNvPr>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98821">
                <a:off x="2988650" y="1830617"/>
                <a:ext cx="5466022" cy="4970705"/>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Title 1">
              <a:extLst>
                <a:ext uri="{FF2B5EF4-FFF2-40B4-BE49-F238E27FC236}">
                  <a16:creationId xmlns:a16="http://schemas.microsoft.com/office/drawing/2014/main" id="{F7768D71-49EA-4992-8DA7-D9204C5D8C8F}"/>
                </a:ext>
              </a:extLst>
            </p:cNvPr>
            <p:cNvSpPr txBox="1">
              <a:spLocks/>
            </p:cNvSpPr>
            <p:nvPr/>
          </p:nvSpPr>
          <p:spPr bwMode="auto">
            <a:xfrm>
              <a:off x="3249387" y="3790089"/>
              <a:ext cx="1934172"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pPr algn="ctr"/>
              <a:r>
                <a:rPr lang="en-US" sz="4400" dirty="0">
                  <a:solidFill>
                    <a:srgbClr val="048AB4"/>
                  </a:solidFill>
                  <a:effectLst>
                    <a:outerShdw blurRad="38100" dist="38100" dir="2700000" algn="tl">
                      <a:srgbClr val="000000">
                        <a:alpha val="43137"/>
                      </a:srgbClr>
                    </a:outerShdw>
                  </a:effectLst>
                </a:rPr>
                <a:t>Labdisc</a:t>
              </a:r>
            </a:p>
          </p:txBody>
        </p:sp>
      </p:grpSp>
    </p:spTree>
    <p:extLst>
      <p:ext uri="{BB962C8B-B14F-4D97-AF65-F5344CB8AC3E}">
        <p14:creationId xmlns:p14="http://schemas.microsoft.com/office/powerpoint/2010/main" val="3218771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p:stCondLst>
                              <p:cond delay="3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274" y="1784650"/>
            <a:ext cx="8065182" cy="646331"/>
          </a:xfrm>
          <a:prstGeom prst="rect">
            <a:avLst/>
          </a:prstGeom>
          <a:noFill/>
        </p:spPr>
        <p:txBody>
          <a:bodyPr wrap="square" rtlCol="0">
            <a:spAutoFit/>
          </a:bodyPr>
          <a:lstStyle/>
          <a:p>
            <a:r>
              <a:rPr lang="es-AR" dirty="0">
                <a:solidFill>
                  <a:schemeClr val="accent2">
                    <a:lumMod val="50000"/>
                  </a:schemeClr>
                </a:solidFill>
              </a:rPr>
              <a:t>Busque 3 lugares distintos en esta edificación y anote los resultados de sus mediciones de Intensidad Luminosa y Nivel Sonoro</a:t>
            </a:r>
          </a:p>
        </p:txBody>
      </p:sp>
      <p:graphicFrame>
        <p:nvGraphicFramePr>
          <p:cNvPr id="2" name="טבלה 1"/>
          <p:cNvGraphicFramePr>
            <a:graphicFrameLocks noGrp="1"/>
          </p:cNvGraphicFramePr>
          <p:nvPr>
            <p:extLst>
              <p:ext uri="{D42A27DB-BD31-4B8C-83A1-F6EECF244321}">
                <p14:modId xmlns:p14="http://schemas.microsoft.com/office/powerpoint/2010/main" val="2347835091"/>
              </p:ext>
            </p:extLst>
          </p:nvPr>
        </p:nvGraphicFramePr>
        <p:xfrm>
          <a:off x="1393573" y="2780737"/>
          <a:ext cx="5856312" cy="2710335"/>
        </p:xfrm>
        <a:graphic>
          <a:graphicData uri="http://schemas.openxmlformats.org/drawingml/2006/table">
            <a:tbl>
              <a:tblPr firstRow="1" bandRow="1">
                <a:tableStyleId>{5940675A-B579-460E-94D1-54222C63F5DA}</a:tableStyleId>
              </a:tblPr>
              <a:tblGrid>
                <a:gridCol w="1952104">
                  <a:extLst>
                    <a:ext uri="{9D8B030D-6E8A-4147-A177-3AD203B41FA5}">
                      <a16:colId xmlns:a16="http://schemas.microsoft.com/office/drawing/2014/main" val="20000"/>
                    </a:ext>
                  </a:extLst>
                </a:gridCol>
                <a:gridCol w="1952104">
                  <a:extLst>
                    <a:ext uri="{9D8B030D-6E8A-4147-A177-3AD203B41FA5}">
                      <a16:colId xmlns:a16="http://schemas.microsoft.com/office/drawing/2014/main" val="20001"/>
                    </a:ext>
                  </a:extLst>
                </a:gridCol>
                <a:gridCol w="1952104">
                  <a:extLst>
                    <a:ext uri="{9D8B030D-6E8A-4147-A177-3AD203B41FA5}">
                      <a16:colId xmlns:a16="http://schemas.microsoft.com/office/drawing/2014/main" val="20002"/>
                    </a:ext>
                  </a:extLst>
                </a:gridCol>
              </a:tblGrid>
              <a:tr h="669765">
                <a:tc>
                  <a:txBody>
                    <a:bodyPr/>
                    <a:lstStyle/>
                    <a:p>
                      <a:pPr algn="ctr"/>
                      <a:r>
                        <a:rPr lang="en-US" b="1" dirty="0"/>
                        <a:t>Lugar</a:t>
                      </a:r>
                    </a:p>
                  </a:txBody>
                  <a:tcPr anchor="ctr"/>
                </a:tc>
                <a:tc>
                  <a:txBody>
                    <a:bodyPr/>
                    <a:lstStyle/>
                    <a:p>
                      <a:pPr algn="ctr"/>
                      <a:r>
                        <a:rPr lang="en-US" sz="2000" b="1" dirty="0" err="1">
                          <a:solidFill>
                            <a:srgbClr val="C00000"/>
                          </a:solidFill>
                        </a:rPr>
                        <a:t>Iluminación</a:t>
                      </a:r>
                      <a:r>
                        <a:rPr lang="en-US" sz="2000" b="1" dirty="0">
                          <a:solidFill>
                            <a:srgbClr val="C00000"/>
                          </a:solidFill>
                        </a:rPr>
                        <a:t> </a:t>
                      </a:r>
                      <a:br>
                        <a:rPr lang="en-US" sz="2000" b="1" dirty="0">
                          <a:solidFill>
                            <a:srgbClr val="C00000"/>
                          </a:solidFill>
                        </a:rPr>
                      </a:br>
                      <a:r>
                        <a:rPr lang="en-US" sz="2000" b="1" dirty="0">
                          <a:solidFill>
                            <a:srgbClr val="C00000"/>
                          </a:solidFill>
                        </a:rPr>
                        <a:t>(lx)</a:t>
                      </a:r>
                    </a:p>
                  </a:txBody>
                  <a:tcPr anchor="ctr"/>
                </a:tc>
                <a:tc>
                  <a:txBody>
                    <a:bodyPr/>
                    <a:lstStyle/>
                    <a:p>
                      <a:pPr algn="ctr"/>
                      <a:r>
                        <a:rPr lang="en-US" sz="2000" b="1" dirty="0" err="1">
                          <a:solidFill>
                            <a:srgbClr val="C00000"/>
                          </a:solidFill>
                        </a:rPr>
                        <a:t>Micrófono</a:t>
                      </a:r>
                      <a:endParaRPr lang="en-US" sz="2000" b="1" dirty="0">
                        <a:solidFill>
                          <a:srgbClr val="C00000"/>
                        </a:solidFill>
                      </a:endParaRPr>
                    </a:p>
                    <a:p>
                      <a:pPr algn="ctr"/>
                      <a:r>
                        <a:rPr lang="en-US" sz="2000" b="1" dirty="0">
                          <a:solidFill>
                            <a:srgbClr val="C00000"/>
                          </a:solidFill>
                        </a:rPr>
                        <a:t>(dB)</a:t>
                      </a:r>
                    </a:p>
                  </a:txBody>
                  <a:tcPr anchor="ctr"/>
                </a:tc>
                <a:extLst>
                  <a:ext uri="{0D108BD9-81ED-4DB2-BD59-A6C34878D82A}">
                    <a16:rowId xmlns:a16="http://schemas.microsoft.com/office/drawing/2014/main" val="10000"/>
                  </a:ext>
                </a:extLst>
              </a:tr>
              <a:tr h="669765">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669765">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669765">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bl>
          </a:graphicData>
        </a:graphic>
      </p:graphicFrame>
      <p:grpSp>
        <p:nvGrpSpPr>
          <p:cNvPr id="6" name="Grupo 5">
            <a:extLst>
              <a:ext uri="{FF2B5EF4-FFF2-40B4-BE49-F238E27FC236}">
                <a16:creationId xmlns:a16="http://schemas.microsoft.com/office/drawing/2014/main" id="{AE73E346-004A-4A01-9A33-406CC58692CF}"/>
              </a:ext>
            </a:extLst>
          </p:cNvPr>
          <p:cNvGrpSpPr/>
          <p:nvPr/>
        </p:nvGrpSpPr>
        <p:grpSpPr>
          <a:xfrm>
            <a:off x="7639074" y="3012153"/>
            <a:ext cx="1185245" cy="2462512"/>
            <a:chOff x="7639074" y="3012153"/>
            <a:chExt cx="1185245" cy="2462512"/>
          </a:xfrm>
        </p:grpSpPr>
        <p:pic>
          <p:nvPicPr>
            <p:cNvPr id="7" name="Picture 14"/>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74" y="3012153"/>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508" y="4363504"/>
              <a:ext cx="899948" cy="11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Title 1">
            <a:extLst>
              <a:ext uri="{FF2B5EF4-FFF2-40B4-BE49-F238E27FC236}">
                <a16:creationId xmlns:a16="http://schemas.microsoft.com/office/drawing/2014/main" id="{631DA5EA-2F03-4559-9D14-C32481AB2E7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 - Instrucciones</a:t>
            </a:r>
          </a:p>
        </p:txBody>
      </p:sp>
    </p:spTree>
    <p:custDataLst>
      <p:tags r:id="rId1"/>
    </p:custDataLst>
    <p:extLst>
      <p:ext uri="{BB962C8B-B14F-4D97-AF65-F5344CB8AC3E}">
        <p14:creationId xmlns:p14="http://schemas.microsoft.com/office/powerpoint/2010/main" val="9392107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497450782"/>
              </p:ext>
            </p:extLst>
          </p:nvPr>
        </p:nvGraphicFramePr>
        <p:xfrm>
          <a:off x="859565" y="1748852"/>
          <a:ext cx="6696744" cy="3723482"/>
        </p:xfrm>
        <a:graphic>
          <a:graphicData uri="http://schemas.openxmlformats.org/drawingml/2006/table">
            <a:tbl>
              <a:tblPr firstRow="1" bandRow="1">
                <a:tableStyleId>{5940675A-B579-460E-94D1-54222C63F5DA}</a:tableStyleId>
              </a:tblPr>
              <a:tblGrid>
                <a:gridCol w="2277530">
                  <a:extLst>
                    <a:ext uri="{9D8B030D-6E8A-4147-A177-3AD203B41FA5}">
                      <a16:colId xmlns:a16="http://schemas.microsoft.com/office/drawing/2014/main" val="20000"/>
                    </a:ext>
                  </a:extLst>
                </a:gridCol>
                <a:gridCol w="2186966">
                  <a:extLst>
                    <a:ext uri="{9D8B030D-6E8A-4147-A177-3AD203B41FA5}">
                      <a16:colId xmlns:a16="http://schemas.microsoft.com/office/drawing/2014/main" val="20001"/>
                    </a:ext>
                  </a:extLst>
                </a:gridCol>
                <a:gridCol w="2232248">
                  <a:extLst>
                    <a:ext uri="{9D8B030D-6E8A-4147-A177-3AD203B41FA5}">
                      <a16:colId xmlns:a16="http://schemas.microsoft.com/office/drawing/2014/main" val="20002"/>
                    </a:ext>
                  </a:extLst>
                </a:gridCol>
              </a:tblGrid>
              <a:tr h="400043">
                <a:tc>
                  <a:txBody>
                    <a:bodyPr/>
                    <a:lstStyle/>
                    <a:p>
                      <a:pPr algn="ctr"/>
                      <a:r>
                        <a:rPr lang="en-US" b="1" dirty="0"/>
                        <a:t>Lugar</a:t>
                      </a:r>
                    </a:p>
                  </a:txBody>
                  <a:tcPr anchor="ctr"/>
                </a:tc>
                <a:tc>
                  <a:txBody>
                    <a:bodyPr/>
                    <a:lstStyle/>
                    <a:p>
                      <a:pPr algn="ctr"/>
                      <a:r>
                        <a:rPr lang="en-US" sz="2000" b="1" dirty="0" err="1">
                          <a:solidFill>
                            <a:srgbClr val="C00000"/>
                          </a:solidFill>
                        </a:rPr>
                        <a:t>Iluminación</a:t>
                      </a:r>
                      <a:r>
                        <a:rPr lang="en-US" sz="2000" b="1" dirty="0">
                          <a:solidFill>
                            <a:srgbClr val="C00000"/>
                          </a:solidFill>
                        </a:rPr>
                        <a:t> (lx)</a:t>
                      </a:r>
                    </a:p>
                  </a:txBody>
                  <a:tcPr anchor="ctr"/>
                </a:tc>
                <a:tc>
                  <a:txBody>
                    <a:bodyPr/>
                    <a:lstStyle/>
                    <a:p>
                      <a:pPr algn="ctr"/>
                      <a:r>
                        <a:rPr lang="en-US" sz="2000" b="1" dirty="0" err="1">
                          <a:solidFill>
                            <a:srgbClr val="C00000"/>
                          </a:solidFill>
                        </a:rPr>
                        <a:t>Micrófono</a:t>
                      </a:r>
                      <a:endParaRPr lang="en-US" sz="2000" b="1" dirty="0">
                        <a:solidFill>
                          <a:srgbClr val="C00000"/>
                        </a:solidFill>
                      </a:endParaRPr>
                    </a:p>
                  </a:txBody>
                  <a:tcPr anchor="ctr"/>
                </a:tc>
                <a:extLst>
                  <a:ext uri="{0D108BD9-81ED-4DB2-BD59-A6C34878D82A}">
                    <a16:rowId xmlns:a16="http://schemas.microsoft.com/office/drawing/2014/main" val="10000"/>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5"/>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8"/>
                  </a:ext>
                </a:extLst>
              </a:tr>
              <a:tr h="369271">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9"/>
                  </a:ext>
                </a:extLst>
              </a:tr>
            </a:tbl>
          </a:graphicData>
        </a:graphic>
      </p:graphicFrame>
      <p:sp>
        <p:nvSpPr>
          <p:cNvPr id="10" name="Title 1">
            <a:extLst>
              <a:ext uri="{FF2B5EF4-FFF2-40B4-BE49-F238E27FC236}">
                <a16:creationId xmlns:a16="http://schemas.microsoft.com/office/drawing/2014/main" id="{D46142B7-0D1A-4A3D-8800-889003F88D09}"/>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 - Resultados</a:t>
            </a:r>
          </a:p>
        </p:txBody>
      </p:sp>
      <p:grpSp>
        <p:nvGrpSpPr>
          <p:cNvPr id="6" name="Grupo 5">
            <a:extLst>
              <a:ext uri="{FF2B5EF4-FFF2-40B4-BE49-F238E27FC236}">
                <a16:creationId xmlns:a16="http://schemas.microsoft.com/office/drawing/2014/main" id="{2910AA8F-7988-4C3B-B0CD-E543BB447C3D}"/>
              </a:ext>
            </a:extLst>
          </p:cNvPr>
          <p:cNvGrpSpPr/>
          <p:nvPr/>
        </p:nvGrpSpPr>
        <p:grpSpPr>
          <a:xfrm>
            <a:off x="7639074" y="3012153"/>
            <a:ext cx="1185245" cy="2462512"/>
            <a:chOff x="7639074" y="3012153"/>
            <a:chExt cx="1185245" cy="2462512"/>
          </a:xfrm>
        </p:grpSpPr>
        <p:pic>
          <p:nvPicPr>
            <p:cNvPr id="7" name="Picture 14">
              <a:extLst>
                <a:ext uri="{FF2B5EF4-FFF2-40B4-BE49-F238E27FC236}">
                  <a16:creationId xmlns:a16="http://schemas.microsoft.com/office/drawing/2014/main" id="{F012AFBF-2AD1-4549-B857-6BD297C601B1}"/>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74" y="3012153"/>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3">
              <a:extLst>
                <a:ext uri="{FF2B5EF4-FFF2-40B4-BE49-F238E27FC236}">
                  <a16:creationId xmlns:a16="http://schemas.microsoft.com/office/drawing/2014/main" id="{5E5766BE-9AC1-4D77-A75D-42E8F7E53D7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508" y="4363504"/>
              <a:ext cx="899948" cy="11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1260917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5086" y="1948080"/>
            <a:ext cx="7092940" cy="2677656"/>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¿Dónde estuvieron las dificultades?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más podríamos medir con estos sensores? </a:t>
            </a:r>
          </a:p>
        </p:txBody>
      </p:sp>
      <p:sp>
        <p:nvSpPr>
          <p:cNvPr id="11" name="Title 1">
            <a:extLst>
              <a:ext uri="{FF2B5EF4-FFF2-40B4-BE49-F238E27FC236}">
                <a16:creationId xmlns:a16="http://schemas.microsoft.com/office/drawing/2014/main" id="{AAE117CB-3350-4162-9353-901EA809CD69}"/>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 - Resumen</a:t>
            </a:r>
          </a:p>
        </p:txBody>
      </p:sp>
      <p:grpSp>
        <p:nvGrpSpPr>
          <p:cNvPr id="7" name="Grupo 6">
            <a:extLst>
              <a:ext uri="{FF2B5EF4-FFF2-40B4-BE49-F238E27FC236}">
                <a16:creationId xmlns:a16="http://schemas.microsoft.com/office/drawing/2014/main" id="{5E98E531-7207-488F-AA0A-E581B43470F1}"/>
              </a:ext>
            </a:extLst>
          </p:cNvPr>
          <p:cNvGrpSpPr/>
          <p:nvPr/>
        </p:nvGrpSpPr>
        <p:grpSpPr>
          <a:xfrm>
            <a:off x="7639074" y="3012153"/>
            <a:ext cx="1185245" cy="2462512"/>
            <a:chOff x="7639074" y="3012153"/>
            <a:chExt cx="1185245" cy="2462512"/>
          </a:xfrm>
        </p:grpSpPr>
        <p:pic>
          <p:nvPicPr>
            <p:cNvPr id="8" name="Picture 14">
              <a:extLst>
                <a:ext uri="{FF2B5EF4-FFF2-40B4-BE49-F238E27FC236}">
                  <a16:creationId xmlns:a16="http://schemas.microsoft.com/office/drawing/2014/main" id="{8F94C063-4755-4814-ABF7-E2D0D20A2C6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639074" y="3012153"/>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a:extLst>
                <a:ext uri="{FF2B5EF4-FFF2-40B4-BE49-F238E27FC236}">
                  <a16:creationId xmlns:a16="http://schemas.microsoft.com/office/drawing/2014/main" id="{464808EC-85B4-4B70-A0C6-34B712E47840}"/>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76508" y="4363504"/>
              <a:ext cx="899948" cy="1111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extLst>
      <p:ext uri="{BB962C8B-B14F-4D97-AF65-F5344CB8AC3E}">
        <p14:creationId xmlns:p14="http://schemas.microsoft.com/office/powerpoint/2010/main" val="369993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Sensores Externos</a:t>
            </a:r>
          </a:p>
        </p:txBody>
      </p:sp>
    </p:spTree>
    <p:custDataLst>
      <p:tags r:id="rId1"/>
    </p:custDataLst>
    <p:extLst>
      <p:ext uri="{BB962C8B-B14F-4D97-AF65-F5344CB8AC3E}">
        <p14:creationId xmlns:p14="http://schemas.microsoft.com/office/powerpoint/2010/main" val="13113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52099" y="1628514"/>
            <a:ext cx="3765560" cy="365181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n\Dropbox\Work\GS\Images\accessories\Ext Temperature prob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5086" y="1083322"/>
            <a:ext cx="3427974" cy="3117340"/>
          </a:xfrm>
          <a:prstGeom prst="rect">
            <a:avLst/>
          </a:prstGeom>
          <a:noFill/>
          <a:extLst>
            <a:ext uri="{909E8E84-426E-40DD-AFC4-6F175D3DCCD1}">
              <a14:hiddenFill xmlns:a14="http://schemas.microsoft.com/office/drawing/2010/main">
                <a:solidFill>
                  <a:srgbClr val="FFFFFF"/>
                </a:solidFill>
              </a14:hiddenFill>
            </a:ext>
          </a:extLst>
        </p:spPr>
      </p:pic>
      <p:sp>
        <p:nvSpPr>
          <p:cNvPr id="26" name="אליפסה 25"/>
          <p:cNvSpPr/>
          <p:nvPr/>
        </p:nvSpPr>
        <p:spPr bwMode="auto">
          <a:xfrm>
            <a:off x="7686781" y="2332894"/>
            <a:ext cx="450049" cy="43864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11" name="Picture 1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66045" y="4088502"/>
            <a:ext cx="795556" cy="922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מלבן 8"/>
          <p:cNvSpPr/>
          <p:nvPr/>
        </p:nvSpPr>
        <p:spPr>
          <a:xfrm>
            <a:off x="896370" y="5060384"/>
            <a:ext cx="3960440" cy="400110"/>
          </a:xfrm>
          <a:prstGeom prst="rect">
            <a:avLst/>
          </a:prstGeom>
        </p:spPr>
        <p:txBody>
          <a:bodyPr wrap="square">
            <a:spAutoFit/>
          </a:bodyPr>
          <a:lstStyle/>
          <a:p>
            <a:r>
              <a:rPr lang="es-AR" sz="2000" b="0" i="0" dirty="0"/>
              <a:t>Sensor externo de Temperatura (</a:t>
            </a:r>
            <a:r>
              <a:rPr lang="es-AR" sz="2000" b="0" i="0" dirty="0" err="1">
                <a:latin typeface="Times New Roman"/>
                <a:cs typeface="Times New Roman"/>
              </a:rPr>
              <a:t>ºC</a:t>
            </a:r>
            <a:r>
              <a:rPr lang="es-AR" sz="2000" b="0" i="0" dirty="0">
                <a:latin typeface="Times New Roman"/>
                <a:cs typeface="Times New Roman"/>
              </a:rPr>
              <a:t>)</a:t>
            </a:r>
            <a:endParaRPr lang="es-AR" sz="2000" dirty="0"/>
          </a:p>
        </p:txBody>
      </p:sp>
      <p:sp>
        <p:nvSpPr>
          <p:cNvPr id="8" name="Title 1">
            <a:extLst>
              <a:ext uri="{FF2B5EF4-FFF2-40B4-BE49-F238E27FC236}">
                <a16:creationId xmlns:a16="http://schemas.microsoft.com/office/drawing/2014/main" id="{0646DD87-D37E-46F3-A0F3-A6289805E437}"/>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a:t>
            </a:r>
          </a:p>
        </p:txBody>
      </p:sp>
    </p:spTree>
    <p:custDataLst>
      <p:tags r:id="rId1"/>
    </p:custDataLst>
    <p:extLst>
      <p:ext uri="{BB962C8B-B14F-4D97-AF65-F5344CB8AC3E}">
        <p14:creationId xmlns:p14="http://schemas.microsoft.com/office/powerpoint/2010/main" val="3448534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par>
                                <p:cTn id="18" presetID="1"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DD9F181-C874-48C7-A6CD-3DF09361DD8B}"/>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a:t>
            </a:r>
          </a:p>
        </p:txBody>
      </p:sp>
      <p:grpSp>
        <p:nvGrpSpPr>
          <p:cNvPr id="5" name="Grupo 4">
            <a:extLst>
              <a:ext uri="{FF2B5EF4-FFF2-40B4-BE49-F238E27FC236}">
                <a16:creationId xmlns:a16="http://schemas.microsoft.com/office/drawing/2014/main" id="{76D07B3F-A2D1-464F-9A8E-EA6756B36DA1}"/>
              </a:ext>
            </a:extLst>
          </p:cNvPr>
          <p:cNvGrpSpPr/>
          <p:nvPr/>
        </p:nvGrpSpPr>
        <p:grpSpPr>
          <a:xfrm>
            <a:off x="1646086" y="1268760"/>
            <a:ext cx="5938659" cy="4258262"/>
            <a:chOff x="2483806" y="1693215"/>
            <a:chExt cx="5938659" cy="4258262"/>
          </a:xfrm>
        </p:grpSpPr>
        <p:grpSp>
          <p:nvGrpSpPr>
            <p:cNvPr id="2" name="Grupo 1">
              <a:extLst>
                <a:ext uri="{FF2B5EF4-FFF2-40B4-BE49-F238E27FC236}">
                  <a16:creationId xmlns:a16="http://schemas.microsoft.com/office/drawing/2014/main" id="{D2B613F4-F2BF-4F5F-8698-4C010B79624E}"/>
                </a:ext>
              </a:extLst>
            </p:cNvPr>
            <p:cNvGrpSpPr/>
            <p:nvPr/>
          </p:nvGrpSpPr>
          <p:grpSpPr>
            <a:xfrm>
              <a:off x="2483806" y="1693215"/>
              <a:ext cx="5938659" cy="4258262"/>
              <a:chOff x="2401390" y="719760"/>
              <a:chExt cx="7492201" cy="5372217"/>
            </a:xfrm>
          </p:grpSpPr>
          <p:pic>
            <p:nvPicPr>
              <p:cNvPr id="2050" name="Picture 2" descr="C:\Users\Jen\Dropbox\Work\GS\Images\Labdisc models\Globisense Gensci Sensors View.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320151">
                <a:off x="2401390" y="719760"/>
                <a:ext cx="6026663" cy="516571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Jen\Dropbox\Work\GS\Images\accessories\Ext Temperature prob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6498821">
                <a:off x="4824480" y="1022866"/>
                <a:ext cx="5309686" cy="482853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3" name="מחבר חץ ישר 2"/>
            <p:cNvCxnSpPr/>
            <p:nvPr/>
          </p:nvCxnSpPr>
          <p:spPr bwMode="auto">
            <a:xfrm>
              <a:off x="4519226" y="3146119"/>
              <a:ext cx="98425" cy="615726"/>
            </a:xfrm>
            <a:prstGeom prst="straightConnector1">
              <a:avLst/>
            </a:prstGeom>
            <a:noFill/>
            <a:ln w="38100" cap="flat" cmpd="sng" algn="ctr">
              <a:solidFill>
                <a:srgbClr val="FF0000"/>
              </a:solidFill>
              <a:prstDash val="solid"/>
              <a:round/>
              <a:headEnd type="none" w="med" len="med"/>
              <a:tailEnd type="triangle" w="med" len="med"/>
            </a:ln>
            <a:effectLst/>
            <a:extLst/>
          </p:spPr>
        </p:cxnSp>
      </p:grpSp>
      <p:pic>
        <p:nvPicPr>
          <p:cNvPr id="10" name="Picture 11">
            <a:extLst>
              <a:ext uri="{FF2B5EF4-FFF2-40B4-BE49-F238E27FC236}">
                <a16:creationId xmlns:a16="http://schemas.microsoft.com/office/drawing/2014/main" id="{34ABCB5E-8B34-43E7-80F1-FAFC3FCD6CB2}"/>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92189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7D6ACBF-A09E-4F20-B933-AA84297F210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a:t>
            </a:r>
          </a:p>
        </p:txBody>
      </p:sp>
      <p:pic>
        <p:nvPicPr>
          <p:cNvPr id="5" name="Imagen 4">
            <a:extLst>
              <a:ext uri="{FF2B5EF4-FFF2-40B4-BE49-F238E27FC236}">
                <a16:creationId xmlns:a16="http://schemas.microsoft.com/office/drawing/2014/main" id="{2EB51463-5FAD-4034-B5AC-1839176FC9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224" y="1355092"/>
            <a:ext cx="2927656" cy="1538622"/>
          </a:xfrm>
          <a:prstGeom prst="rect">
            <a:avLst/>
          </a:prstGeom>
        </p:spPr>
      </p:pic>
      <p:pic>
        <p:nvPicPr>
          <p:cNvPr id="1026" name="Picture 2" descr="C:\Users\Jen\Dropbox\Work\GS\Images\accessories\Ext Temperature probe.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097" t="9233" r="6949" b="10064"/>
          <a:stretch/>
        </p:blipFill>
        <p:spPr bwMode="auto">
          <a:xfrm rot="7252505">
            <a:off x="2539059" y="1167376"/>
            <a:ext cx="4043800" cy="3452675"/>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a:extLst>
              <a:ext uri="{FF2B5EF4-FFF2-40B4-BE49-F238E27FC236}">
                <a16:creationId xmlns:a16="http://schemas.microsoft.com/office/drawing/2014/main" id="{AA34314F-5F4F-4543-85E1-E8FBBB9A10D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74831" y="3497900"/>
            <a:ext cx="3974123" cy="2086830"/>
          </a:xfrm>
          <a:prstGeom prst="rect">
            <a:avLst/>
          </a:prstGeom>
        </p:spPr>
      </p:pic>
      <p:pic>
        <p:nvPicPr>
          <p:cNvPr id="8" name="Picture 11">
            <a:extLst>
              <a:ext uri="{FF2B5EF4-FFF2-40B4-BE49-F238E27FC236}">
                <a16:creationId xmlns:a16="http://schemas.microsoft.com/office/drawing/2014/main" id="{5300DA0D-E3CD-4AE8-AABC-EA532A699F63}"/>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3137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1.staticflickr.com/5/4154/4997782896_c3d0141ce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7584" y="1776153"/>
            <a:ext cx="6423630" cy="36100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מלבן 1"/>
          <p:cNvSpPr/>
          <p:nvPr/>
        </p:nvSpPr>
        <p:spPr>
          <a:xfrm>
            <a:off x="1123075" y="6642556"/>
            <a:ext cx="5832648" cy="215444"/>
          </a:xfrm>
          <a:prstGeom prst="rect">
            <a:avLst/>
          </a:prstGeom>
        </p:spPr>
        <p:txBody>
          <a:bodyPr wrap="square">
            <a:spAutoFit/>
          </a:bodyPr>
          <a:lstStyle/>
          <a:p>
            <a:r>
              <a:rPr lang="es-AR" sz="800" b="0" i="0" dirty="0">
                <a:solidFill>
                  <a:schemeClr val="bg1">
                    <a:lumMod val="50000"/>
                  </a:schemeClr>
                </a:solidFill>
              </a:rPr>
              <a:t>https://c1.staticflickr.com/5/4154/4997782896_c3d0141ce6.jpg</a:t>
            </a:r>
          </a:p>
        </p:txBody>
      </p:sp>
      <p:sp>
        <p:nvSpPr>
          <p:cNvPr id="6" name="Title 1">
            <a:extLst>
              <a:ext uri="{FF2B5EF4-FFF2-40B4-BE49-F238E27FC236}">
                <a16:creationId xmlns:a16="http://schemas.microsoft.com/office/drawing/2014/main" id="{3A533B78-49CD-4B72-BC99-32984976FA6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Instrucciones</a:t>
            </a:r>
          </a:p>
        </p:txBody>
      </p:sp>
      <p:pic>
        <p:nvPicPr>
          <p:cNvPr id="8" name="Picture 11">
            <a:extLst>
              <a:ext uri="{FF2B5EF4-FFF2-40B4-BE49-F238E27FC236}">
                <a16:creationId xmlns:a16="http://schemas.microsoft.com/office/drawing/2014/main" id="{EF20B8FF-093F-4D41-85DC-7F3FD316F177}"/>
              </a:ext>
            </a:extLst>
          </p:cNvPr>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5294338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1560" y="1309018"/>
            <a:ext cx="6996158" cy="2585323"/>
          </a:xfrm>
          <a:prstGeom prst="rect">
            <a:avLst/>
          </a:prstGeom>
          <a:noFill/>
        </p:spPr>
        <p:txBody>
          <a:bodyPr wrap="square" rtlCol="0">
            <a:spAutoFit/>
          </a:bodyPr>
          <a:lstStyle/>
          <a:p>
            <a:r>
              <a:rPr lang="es-AR" dirty="0">
                <a:solidFill>
                  <a:schemeClr val="accent2">
                    <a:lumMod val="50000"/>
                  </a:schemeClr>
                </a:solidFill>
              </a:rPr>
              <a:t>Por favor midan: </a:t>
            </a:r>
          </a:p>
          <a:p>
            <a:endParaRPr lang="es-AR" dirty="0">
              <a:solidFill>
                <a:schemeClr val="accent2">
                  <a:lumMod val="50000"/>
                </a:schemeClr>
              </a:solidFill>
            </a:endParaRPr>
          </a:p>
          <a:p>
            <a:pPr marL="342900" indent="-342900">
              <a:buFontTx/>
              <a:buChar char="-"/>
            </a:pPr>
            <a:r>
              <a:rPr lang="es-AR" dirty="0">
                <a:solidFill>
                  <a:schemeClr val="accent2">
                    <a:lumMod val="50000"/>
                  </a:schemeClr>
                </a:solidFill>
              </a:rPr>
              <a:t>Temperatura del agua de la canilla</a:t>
            </a:r>
          </a:p>
          <a:p>
            <a:pPr marL="342900" indent="-342900">
              <a:buFontTx/>
              <a:buChar char="-"/>
            </a:pPr>
            <a:r>
              <a:rPr lang="es-AR" dirty="0">
                <a:solidFill>
                  <a:schemeClr val="accent2">
                    <a:lumMod val="50000"/>
                  </a:schemeClr>
                </a:solidFill>
              </a:rPr>
              <a:t>Temperatura de su mano </a:t>
            </a:r>
            <a:r>
              <a:rPr lang="es-AR" u="sng" dirty="0">
                <a:solidFill>
                  <a:schemeClr val="accent2">
                    <a:lumMod val="50000"/>
                  </a:schemeClr>
                </a:solidFill>
              </a:rPr>
              <a:t>derecha</a:t>
            </a:r>
            <a:r>
              <a:rPr lang="es-AR" dirty="0">
                <a:solidFill>
                  <a:schemeClr val="accent2">
                    <a:lumMod val="50000"/>
                  </a:schemeClr>
                </a:solidFill>
              </a:rPr>
              <a:t> </a:t>
            </a:r>
            <a:r>
              <a:rPr lang="es-AR" u="sng" dirty="0">
                <a:solidFill>
                  <a:schemeClr val="accent2">
                    <a:lumMod val="50000"/>
                  </a:schemeClr>
                </a:solidFill>
              </a:rPr>
              <a:t>antes</a:t>
            </a:r>
            <a:r>
              <a:rPr lang="es-AR" dirty="0">
                <a:solidFill>
                  <a:schemeClr val="accent2">
                    <a:lumMod val="50000"/>
                  </a:schemeClr>
                </a:solidFill>
              </a:rPr>
              <a:t> y </a:t>
            </a:r>
            <a:r>
              <a:rPr lang="es-AR" u="sng" dirty="0">
                <a:solidFill>
                  <a:schemeClr val="accent2">
                    <a:lumMod val="50000"/>
                  </a:schemeClr>
                </a:solidFill>
              </a:rPr>
              <a:t>después</a:t>
            </a:r>
            <a:r>
              <a:rPr lang="es-AR" dirty="0">
                <a:solidFill>
                  <a:schemeClr val="accent2">
                    <a:lumMod val="50000"/>
                  </a:schemeClr>
                </a:solidFill>
              </a:rPr>
              <a:t> de lavarse las manos por 1 minuto.</a:t>
            </a:r>
          </a:p>
          <a:p>
            <a:r>
              <a:rPr lang="es-AR" dirty="0">
                <a:solidFill>
                  <a:schemeClr val="accent2">
                    <a:lumMod val="50000"/>
                  </a:schemeClr>
                </a:solidFill>
              </a:rPr>
              <a:t>Anoten los resultados de sus mediciones.</a:t>
            </a:r>
          </a:p>
          <a:p>
            <a:r>
              <a:rPr lang="es-AR" dirty="0">
                <a:solidFill>
                  <a:schemeClr val="accent2">
                    <a:lumMod val="50000"/>
                  </a:schemeClr>
                </a:solidFill>
              </a:rPr>
              <a:t>Tomen una fotografía de ustedes mismos mientras que están midiendo y vuelvan</a:t>
            </a:r>
          </a:p>
          <a:p>
            <a:endParaRPr lang="es-AR" dirty="0">
              <a:solidFill>
                <a:schemeClr val="accent2">
                  <a:lumMod val="50000"/>
                </a:schemeClr>
              </a:solidFill>
            </a:endParaRPr>
          </a:p>
        </p:txBody>
      </p:sp>
      <p:graphicFrame>
        <p:nvGraphicFramePr>
          <p:cNvPr id="5" name="טבלה 4"/>
          <p:cNvGraphicFramePr>
            <a:graphicFrameLocks noGrp="1"/>
          </p:cNvGraphicFramePr>
          <p:nvPr>
            <p:extLst>
              <p:ext uri="{D42A27DB-BD31-4B8C-83A1-F6EECF244321}">
                <p14:modId xmlns:p14="http://schemas.microsoft.com/office/powerpoint/2010/main" val="1719680551"/>
              </p:ext>
            </p:extLst>
          </p:nvPr>
        </p:nvGraphicFramePr>
        <p:xfrm>
          <a:off x="1440843" y="3851275"/>
          <a:ext cx="6312044" cy="1803935"/>
        </p:xfrm>
        <a:graphic>
          <a:graphicData uri="http://schemas.openxmlformats.org/drawingml/2006/table">
            <a:tbl>
              <a:tblPr firstRow="1" bandRow="1">
                <a:tableStyleId>{5940675A-B579-460E-94D1-54222C63F5DA}</a:tableStyleId>
              </a:tblPr>
              <a:tblGrid>
                <a:gridCol w="1512168">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1800200">
                  <a:extLst>
                    <a:ext uri="{9D8B030D-6E8A-4147-A177-3AD203B41FA5}">
                      <a16:colId xmlns:a16="http://schemas.microsoft.com/office/drawing/2014/main" val="20002"/>
                    </a:ext>
                  </a:extLst>
                </a:gridCol>
                <a:gridCol w="1703532">
                  <a:extLst>
                    <a:ext uri="{9D8B030D-6E8A-4147-A177-3AD203B41FA5}">
                      <a16:colId xmlns:a16="http://schemas.microsoft.com/office/drawing/2014/main" val="20003"/>
                    </a:ext>
                  </a:extLst>
                </a:gridCol>
              </a:tblGrid>
              <a:tr h="10365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000" b="1" kern="1200" dirty="0">
                        <a:solidFill>
                          <a:srgbClr val="C0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a:solidFill>
                            <a:srgbClr val="C00000"/>
                          </a:solidFill>
                          <a:latin typeface="+mn-lt"/>
                          <a:ea typeface="+mn-ea"/>
                          <a:cs typeface="+mn-cs"/>
                        </a:rPr>
                        <a:t>Agua de la </a:t>
                      </a:r>
                      <a:r>
                        <a:rPr lang="en-US" sz="2000" b="1" kern="1200" dirty="0" err="1">
                          <a:solidFill>
                            <a:srgbClr val="C00000"/>
                          </a:solidFill>
                          <a:latin typeface="+mn-lt"/>
                          <a:ea typeface="+mn-ea"/>
                          <a:cs typeface="+mn-cs"/>
                        </a:rPr>
                        <a:t>canilla</a:t>
                      </a:r>
                      <a:endParaRPr lang="en-US" sz="2000" b="1" kern="1200" dirty="0">
                        <a:solidFill>
                          <a:srgbClr val="C00000"/>
                        </a:solidFill>
                        <a:latin typeface="+mn-lt"/>
                        <a:ea typeface="+mn-ea"/>
                        <a:cs typeface="+mn-cs"/>
                      </a:endParaRPr>
                    </a:p>
                  </a:txBody>
                  <a:tcPr anchor="ctr"/>
                </a:tc>
                <a:tc>
                  <a:txBody>
                    <a:bodyPr/>
                    <a:lstStyle/>
                    <a:p>
                      <a:pPr algn="ctr"/>
                      <a:r>
                        <a:rPr lang="en-US" sz="2000" b="1" dirty="0">
                          <a:solidFill>
                            <a:srgbClr val="C00000"/>
                          </a:solidFill>
                        </a:rPr>
                        <a:t>Mano antes de </a:t>
                      </a:r>
                      <a:r>
                        <a:rPr lang="en-US" sz="2000" b="1" dirty="0" err="1">
                          <a:solidFill>
                            <a:srgbClr val="C00000"/>
                          </a:solidFill>
                        </a:rPr>
                        <a:t>lavarse</a:t>
                      </a:r>
                      <a:endParaRPr lang="en-US" sz="2000" b="1" dirty="0">
                        <a:solidFill>
                          <a:srgbClr val="C00000"/>
                        </a:solidFill>
                      </a:endParaRPr>
                    </a:p>
                  </a:txBody>
                  <a:tcPr anchor="ctr"/>
                </a:tc>
                <a:tc>
                  <a:txBody>
                    <a:bodyPr/>
                    <a:lstStyle/>
                    <a:p>
                      <a:pPr algn="ctr"/>
                      <a:r>
                        <a:rPr lang="en-US" sz="2000" b="1" dirty="0">
                          <a:solidFill>
                            <a:srgbClr val="C00000"/>
                          </a:solidFill>
                        </a:rPr>
                        <a:t>Mano </a:t>
                      </a:r>
                      <a:r>
                        <a:rPr lang="en-US" sz="2000" b="1" dirty="0" err="1">
                          <a:solidFill>
                            <a:srgbClr val="C00000"/>
                          </a:solidFill>
                        </a:rPr>
                        <a:t>ya</a:t>
                      </a:r>
                      <a:r>
                        <a:rPr lang="en-US" sz="2000" b="1" dirty="0">
                          <a:solidFill>
                            <a:srgbClr val="C00000"/>
                          </a:solidFill>
                        </a:rPr>
                        <a:t> </a:t>
                      </a:r>
                      <a:r>
                        <a:rPr lang="en-US" sz="2000" b="1" dirty="0" err="1">
                          <a:solidFill>
                            <a:srgbClr val="C00000"/>
                          </a:solidFill>
                        </a:rPr>
                        <a:t>lavada</a:t>
                      </a:r>
                      <a:endParaRPr lang="en-US" sz="2000" b="1" dirty="0">
                        <a:solidFill>
                          <a:srgbClr val="C00000"/>
                        </a:solidFill>
                      </a:endParaRPr>
                    </a:p>
                  </a:txBody>
                  <a:tcPr anchor="ctr"/>
                </a:tc>
                <a:extLst>
                  <a:ext uri="{0D108BD9-81ED-4DB2-BD59-A6C34878D82A}">
                    <a16:rowId xmlns:a16="http://schemas.microsoft.com/office/drawing/2014/main" val="10000"/>
                  </a:ext>
                </a:extLst>
              </a:tr>
              <a:tr h="767422">
                <a:tc>
                  <a:txBody>
                    <a:bodyPr/>
                    <a:lstStyle/>
                    <a:p>
                      <a:pPr algn="ctr"/>
                      <a:r>
                        <a:rPr lang="en-US" b="1" dirty="0" err="1">
                          <a:solidFill>
                            <a:schemeClr val="accent6">
                              <a:lumMod val="60000"/>
                              <a:lumOff val="40000"/>
                            </a:schemeClr>
                          </a:solidFill>
                        </a:rPr>
                        <a:t>Temperatura</a:t>
                      </a:r>
                      <a:r>
                        <a:rPr lang="en-US" b="1" dirty="0">
                          <a:solidFill>
                            <a:schemeClr val="accent6">
                              <a:lumMod val="60000"/>
                              <a:lumOff val="40000"/>
                            </a:schemeClr>
                          </a:solidFill>
                        </a:rPr>
                        <a:t> (ºC)</a:t>
                      </a: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bl>
          </a:graphicData>
        </a:graphic>
      </p:graphicFrame>
      <p:sp>
        <p:nvSpPr>
          <p:cNvPr id="6" name="Title 1">
            <a:extLst>
              <a:ext uri="{FF2B5EF4-FFF2-40B4-BE49-F238E27FC236}">
                <a16:creationId xmlns:a16="http://schemas.microsoft.com/office/drawing/2014/main" id="{7E364A8F-70D3-4D99-8098-0A45D0C0C38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Instrucciones</a:t>
            </a:r>
          </a:p>
        </p:txBody>
      </p:sp>
      <p:pic>
        <p:nvPicPr>
          <p:cNvPr id="7" name="Picture 11">
            <a:extLst>
              <a:ext uri="{FF2B5EF4-FFF2-40B4-BE49-F238E27FC236}">
                <a16:creationId xmlns:a16="http://schemas.microsoft.com/office/drawing/2014/main" id="{23776786-8BF7-4FDB-ABBE-171DCC6BA949}"/>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41521136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1446881"/>
            <a:ext cx="4374577" cy="42743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 name="Grupo 2">
            <a:extLst>
              <a:ext uri="{FF2B5EF4-FFF2-40B4-BE49-F238E27FC236}">
                <a16:creationId xmlns:a16="http://schemas.microsoft.com/office/drawing/2014/main" id="{2CAD053D-3DAC-44C8-8342-04CFD4BE2994}"/>
              </a:ext>
            </a:extLst>
          </p:cNvPr>
          <p:cNvGrpSpPr/>
          <p:nvPr/>
        </p:nvGrpSpPr>
        <p:grpSpPr>
          <a:xfrm>
            <a:off x="4847861" y="1958458"/>
            <a:ext cx="3657266" cy="3184399"/>
            <a:chOff x="4847861" y="1775578"/>
            <a:chExt cx="3657266" cy="3184399"/>
          </a:xfrm>
        </p:grpSpPr>
        <p:pic>
          <p:nvPicPr>
            <p:cNvPr id="6" name="Picture 2" descr="C:\Users\Jen\Dropbox\Work\GS\Images\accessories\Ext Temperature probe.jpg"/>
            <p:cNvPicPr>
              <a:picLocks noChangeAspect="1" noChangeArrowheads="1"/>
            </p:cNvPicPr>
            <p:nvPr/>
          </p:nvPicPr>
          <p:blipFill rotWithShape="1">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l="7097" t="9233" r="6949" b="10064"/>
            <a:stretch/>
          </p:blipFill>
          <p:spPr bwMode="auto">
            <a:xfrm rot="17813902">
              <a:off x="5757238" y="2212088"/>
              <a:ext cx="2964570" cy="2531208"/>
            </a:xfrm>
            <a:prstGeom prst="rect">
              <a:avLst/>
            </a:prstGeom>
            <a:noFill/>
            <a:extLst>
              <a:ext uri="{909E8E84-426E-40DD-AFC4-6F175D3DCCD1}">
                <a14:hiddenFill xmlns:a14="http://schemas.microsoft.com/office/drawing/2010/main">
                  <a:solidFill>
                    <a:srgbClr val="FFFFFF"/>
                  </a:solidFill>
                </a14:hiddenFill>
              </a:ext>
            </a:extLst>
          </p:spPr>
        </p:pic>
        <p:sp>
          <p:nvSpPr>
            <p:cNvPr id="7" name="חץ ימינה 6"/>
            <p:cNvSpPr/>
            <p:nvPr/>
          </p:nvSpPr>
          <p:spPr bwMode="auto">
            <a:xfrm rot="2506995">
              <a:off x="5675952" y="3345141"/>
              <a:ext cx="360041" cy="265102"/>
            </a:xfrm>
            <a:prstGeom prst="rightArrow">
              <a:avLst/>
            </a:prstGeom>
            <a:solidFill>
              <a:srgbClr val="92D05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חץ ימינה 8"/>
            <p:cNvSpPr/>
            <p:nvPr/>
          </p:nvSpPr>
          <p:spPr bwMode="auto">
            <a:xfrm rot="2506995">
              <a:off x="6392415" y="2610946"/>
              <a:ext cx="360041" cy="265102"/>
            </a:xfrm>
            <a:prstGeom prst="rightArrow">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pic>
          <p:nvPicPr>
            <p:cNvPr id="5124" name="Picture 4" descr="http://upload.wikimedia.org/wikipedia/commons/thumb/b/ba/Red_x.svg/600px-Red_x.svg.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24127" y="1775578"/>
              <a:ext cx="806385" cy="8063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upload.wikimedia.org/wikipedia/commons/0/07/V5.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847861" y="2657149"/>
              <a:ext cx="1008112" cy="1008112"/>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Title 1">
            <a:extLst>
              <a:ext uri="{FF2B5EF4-FFF2-40B4-BE49-F238E27FC236}">
                <a16:creationId xmlns:a16="http://schemas.microsoft.com/office/drawing/2014/main" id="{4328621A-38E3-4BBB-AE46-ACC5A6E12028}"/>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Instrucciones</a:t>
            </a:r>
          </a:p>
        </p:txBody>
      </p:sp>
      <p:pic>
        <p:nvPicPr>
          <p:cNvPr id="13" name="Picture 11">
            <a:extLst>
              <a:ext uri="{FF2B5EF4-FFF2-40B4-BE49-F238E27FC236}">
                <a16:creationId xmlns:a16="http://schemas.microsoft.com/office/drawing/2014/main" id="{3EB5C670-3182-4366-BE82-533D4F734FEE}"/>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1793276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13D999-B539-4A65-8063-266C5F207484}"/>
              </a:ext>
            </a:extLst>
          </p:cNvPr>
          <p:cNvSpPr>
            <a:spLocks noGrp="1"/>
          </p:cNvSpPr>
          <p:nvPr>
            <p:ph type="title"/>
          </p:nvPr>
        </p:nvSpPr>
        <p:spPr>
          <a:xfrm>
            <a:off x="457200" y="619409"/>
            <a:ext cx="8229600" cy="1143000"/>
          </a:xfrm>
        </p:spPr>
        <p:txBody>
          <a:bodyPr/>
          <a:lstStyle/>
          <a:p>
            <a:r>
              <a:rPr lang="es-AR" noProof="0" dirty="0">
                <a:solidFill>
                  <a:srgbClr val="B20637"/>
                </a:solidFill>
                <a:effectLst>
                  <a:outerShdw blurRad="38100" dist="38100" dir="2700000" algn="tl">
                    <a:srgbClr val="000000">
                      <a:alpha val="43137"/>
                    </a:srgbClr>
                  </a:outerShdw>
                </a:effectLst>
              </a:rPr>
              <a:t>Objetivos</a:t>
            </a:r>
          </a:p>
        </p:txBody>
      </p:sp>
      <p:sp>
        <p:nvSpPr>
          <p:cNvPr id="3" name="Marcador de contenido 2">
            <a:extLst>
              <a:ext uri="{FF2B5EF4-FFF2-40B4-BE49-F238E27FC236}">
                <a16:creationId xmlns:a16="http://schemas.microsoft.com/office/drawing/2014/main" id="{00ABBC2A-D50B-44BD-8FB0-1F1C12426D2A}"/>
              </a:ext>
            </a:extLst>
          </p:cNvPr>
          <p:cNvSpPr>
            <a:spLocks noGrp="1"/>
          </p:cNvSpPr>
          <p:nvPr>
            <p:ph idx="1"/>
          </p:nvPr>
        </p:nvSpPr>
        <p:spPr>
          <a:xfrm>
            <a:off x="457200" y="1574745"/>
            <a:ext cx="8229600" cy="4134583"/>
          </a:xfrm>
        </p:spPr>
        <p:txBody>
          <a:bodyPr>
            <a:normAutofit fontScale="55000" lnSpcReduction="20000"/>
          </a:bodyPr>
          <a:lstStyle/>
          <a:p>
            <a:pPr>
              <a:spcAft>
                <a:spcPts val="600"/>
              </a:spcAft>
            </a:pPr>
            <a:r>
              <a:rPr lang="es-AR" noProof="0" dirty="0"/>
              <a:t>Conocer el Hardware: </a:t>
            </a:r>
          </a:p>
          <a:p>
            <a:pPr lvl="1">
              <a:spcAft>
                <a:spcPts val="600"/>
              </a:spcAft>
            </a:pPr>
            <a:r>
              <a:rPr lang="es-AR" noProof="0" dirty="0"/>
              <a:t>Sensores internos</a:t>
            </a:r>
          </a:p>
          <a:p>
            <a:pPr lvl="1">
              <a:spcAft>
                <a:spcPts val="600"/>
              </a:spcAft>
            </a:pPr>
            <a:r>
              <a:rPr lang="es-AR" dirty="0"/>
              <a:t>Sensores externos</a:t>
            </a:r>
          </a:p>
          <a:p>
            <a:pPr lvl="1">
              <a:spcAft>
                <a:spcPts val="600"/>
              </a:spcAft>
            </a:pPr>
            <a:r>
              <a:rPr lang="es-AR" noProof="0" dirty="0"/>
              <a:t>Teclas de control</a:t>
            </a:r>
          </a:p>
          <a:p>
            <a:pPr>
              <a:spcAft>
                <a:spcPts val="600"/>
              </a:spcAft>
            </a:pPr>
            <a:r>
              <a:rPr lang="es-AR" noProof="0" dirty="0" err="1"/>
              <a:t>Cononcer</a:t>
            </a:r>
            <a:r>
              <a:rPr lang="es-AR" noProof="0" dirty="0"/>
              <a:t> el Software:</a:t>
            </a:r>
          </a:p>
          <a:p>
            <a:pPr lvl="1">
              <a:spcAft>
                <a:spcPts val="600"/>
              </a:spcAft>
            </a:pPr>
            <a:r>
              <a:rPr lang="es-AR" noProof="0" dirty="0"/>
              <a:t>Globilab para Android</a:t>
            </a:r>
          </a:p>
          <a:p>
            <a:pPr lvl="1">
              <a:spcAft>
                <a:spcPts val="600"/>
              </a:spcAft>
            </a:pPr>
            <a:r>
              <a:rPr lang="es-AR" noProof="0" dirty="0"/>
              <a:t>Globilab para Windows</a:t>
            </a:r>
          </a:p>
          <a:p>
            <a:pPr>
              <a:spcAft>
                <a:spcPts val="600"/>
              </a:spcAft>
            </a:pPr>
            <a:r>
              <a:rPr lang="es-AR" noProof="0" dirty="0"/>
              <a:t>Aprender a procesar los datos con el software Globilab</a:t>
            </a:r>
          </a:p>
          <a:p>
            <a:pPr>
              <a:lnSpc>
                <a:spcPct val="120000"/>
              </a:lnSpc>
              <a:spcBef>
                <a:spcPts val="300"/>
              </a:spcBef>
              <a:spcAft>
                <a:spcPts val="300"/>
              </a:spcAft>
            </a:pPr>
            <a:r>
              <a:rPr lang="es-AR" noProof="0" dirty="0"/>
              <a:t>Hacer algunas prácticas experimentales:</a:t>
            </a:r>
          </a:p>
          <a:p>
            <a:pPr lvl="1">
              <a:lnSpc>
                <a:spcPct val="120000"/>
              </a:lnSpc>
              <a:spcBef>
                <a:spcPts val="300"/>
              </a:spcBef>
              <a:spcAft>
                <a:spcPts val="300"/>
              </a:spcAft>
            </a:pPr>
            <a:r>
              <a:rPr lang="es-AR" noProof="0" dirty="0"/>
              <a:t>Ley de Boyle-Mariotte (Química)</a:t>
            </a:r>
          </a:p>
          <a:p>
            <a:pPr lvl="1">
              <a:lnSpc>
                <a:spcPct val="120000"/>
              </a:lnSpc>
              <a:spcBef>
                <a:spcPts val="300"/>
              </a:spcBef>
              <a:spcAft>
                <a:spcPts val="300"/>
              </a:spcAft>
            </a:pPr>
            <a:r>
              <a:rPr lang="es-AR" dirty="0"/>
              <a:t>Caída Libre (Física)</a:t>
            </a:r>
          </a:p>
          <a:p>
            <a:pPr lvl="1">
              <a:lnSpc>
                <a:spcPct val="120000"/>
              </a:lnSpc>
              <a:spcBef>
                <a:spcPts val="300"/>
              </a:spcBef>
              <a:spcAft>
                <a:spcPts val="300"/>
              </a:spcAft>
            </a:pPr>
            <a:r>
              <a:rPr lang="es-AR" noProof="0" dirty="0"/>
              <a:t>Producción y función del sudor (Biología)</a:t>
            </a:r>
            <a:br>
              <a:rPr lang="es-AR" noProof="0" dirty="0"/>
            </a:br>
            <a:endParaRPr lang="es-AR" sz="2200" dirty="0"/>
          </a:p>
        </p:txBody>
      </p:sp>
    </p:spTree>
    <p:extLst>
      <p:ext uri="{BB962C8B-B14F-4D97-AF65-F5344CB8AC3E}">
        <p14:creationId xmlns:p14="http://schemas.microsoft.com/office/powerpoint/2010/main" val="27872995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טבלה 7"/>
          <p:cNvGraphicFramePr>
            <a:graphicFrameLocks noGrp="1"/>
          </p:cNvGraphicFramePr>
          <p:nvPr>
            <p:extLst>
              <p:ext uri="{D42A27DB-BD31-4B8C-83A1-F6EECF244321}">
                <p14:modId xmlns:p14="http://schemas.microsoft.com/office/powerpoint/2010/main" val="1957717268"/>
              </p:ext>
            </p:extLst>
          </p:nvPr>
        </p:nvGraphicFramePr>
        <p:xfrm>
          <a:off x="539552" y="1715116"/>
          <a:ext cx="7068168" cy="3771281"/>
        </p:xfrm>
        <a:graphic>
          <a:graphicData uri="http://schemas.openxmlformats.org/drawingml/2006/table">
            <a:tbl>
              <a:tblPr firstRow="1" bandRow="1">
                <a:tableStyleId>{5940675A-B579-460E-94D1-54222C63F5DA}</a:tableStyleId>
              </a:tblPr>
              <a:tblGrid>
                <a:gridCol w="1767042">
                  <a:extLst>
                    <a:ext uri="{9D8B030D-6E8A-4147-A177-3AD203B41FA5}">
                      <a16:colId xmlns:a16="http://schemas.microsoft.com/office/drawing/2014/main" val="20000"/>
                    </a:ext>
                  </a:extLst>
                </a:gridCol>
                <a:gridCol w="1767042">
                  <a:extLst>
                    <a:ext uri="{9D8B030D-6E8A-4147-A177-3AD203B41FA5}">
                      <a16:colId xmlns:a16="http://schemas.microsoft.com/office/drawing/2014/main" val="20001"/>
                    </a:ext>
                  </a:extLst>
                </a:gridCol>
                <a:gridCol w="1767042">
                  <a:extLst>
                    <a:ext uri="{9D8B030D-6E8A-4147-A177-3AD203B41FA5}">
                      <a16:colId xmlns:a16="http://schemas.microsoft.com/office/drawing/2014/main" val="20002"/>
                    </a:ext>
                  </a:extLst>
                </a:gridCol>
                <a:gridCol w="1767042">
                  <a:extLst>
                    <a:ext uri="{9D8B030D-6E8A-4147-A177-3AD203B41FA5}">
                      <a16:colId xmlns:a16="http://schemas.microsoft.com/office/drawing/2014/main" val="20003"/>
                    </a:ext>
                  </a:extLst>
                </a:gridCol>
              </a:tblGrid>
              <a:tr h="70312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C00000"/>
                          </a:solidFill>
                          <a:latin typeface="+mn-lt"/>
                          <a:ea typeface="+mn-ea"/>
                          <a:cs typeface="+mn-cs"/>
                        </a:rPr>
                        <a:t>Nombre</a:t>
                      </a:r>
                      <a:endParaRPr lang="en-US" sz="2000" b="1" kern="1200" dirty="0">
                        <a:solidFill>
                          <a:srgbClr val="C00000"/>
                        </a:solidFill>
                        <a:latin typeface="+mn-lt"/>
                        <a:ea typeface="+mn-ea"/>
                        <a:cs typeface="+mn-cs"/>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kern="1200" dirty="0" err="1">
                          <a:solidFill>
                            <a:srgbClr val="C00000"/>
                          </a:solidFill>
                          <a:latin typeface="+mn-lt"/>
                          <a:ea typeface="+mn-ea"/>
                          <a:cs typeface="+mn-cs"/>
                        </a:rPr>
                        <a:t>Temperatura</a:t>
                      </a:r>
                      <a:r>
                        <a:rPr lang="en-US" sz="2000" b="1" kern="1200" dirty="0">
                          <a:solidFill>
                            <a:srgbClr val="C00000"/>
                          </a:solidFill>
                          <a:latin typeface="+mn-lt"/>
                          <a:ea typeface="+mn-ea"/>
                          <a:cs typeface="+mn-cs"/>
                        </a:rPr>
                        <a:t> del </a:t>
                      </a:r>
                      <a:r>
                        <a:rPr lang="en-US" sz="2000" b="1" kern="1200" dirty="0" err="1">
                          <a:solidFill>
                            <a:srgbClr val="C00000"/>
                          </a:solidFill>
                          <a:latin typeface="+mn-lt"/>
                          <a:ea typeface="+mn-ea"/>
                          <a:cs typeface="+mn-cs"/>
                        </a:rPr>
                        <a:t>agua</a:t>
                      </a:r>
                      <a:endParaRPr lang="en-US" sz="2000" b="1" kern="1200" dirty="0">
                        <a:solidFill>
                          <a:srgbClr val="C00000"/>
                        </a:solidFill>
                        <a:latin typeface="+mn-lt"/>
                        <a:ea typeface="+mn-ea"/>
                        <a:cs typeface="+mn-cs"/>
                      </a:endParaRPr>
                    </a:p>
                  </a:txBody>
                  <a:tcPr anchor="ctr"/>
                </a:tc>
                <a:tc>
                  <a:txBody>
                    <a:bodyPr/>
                    <a:lstStyle/>
                    <a:p>
                      <a:pPr algn="ctr"/>
                      <a:r>
                        <a:rPr lang="en-US" sz="2000" b="1" dirty="0">
                          <a:solidFill>
                            <a:srgbClr val="C00000"/>
                          </a:solidFill>
                        </a:rPr>
                        <a:t>Temp. Mano antes de </a:t>
                      </a:r>
                      <a:r>
                        <a:rPr lang="en-US" sz="2000" b="1" dirty="0" err="1">
                          <a:solidFill>
                            <a:srgbClr val="C00000"/>
                          </a:solidFill>
                        </a:rPr>
                        <a:t>lavar</a:t>
                      </a:r>
                      <a:endParaRPr lang="en-US" sz="2000" b="1" dirty="0">
                        <a:solidFill>
                          <a:srgbClr val="C00000"/>
                        </a:solidFill>
                      </a:endParaRPr>
                    </a:p>
                  </a:txBody>
                  <a:tcPr anchor="ctr"/>
                </a:tc>
                <a:tc>
                  <a:txBody>
                    <a:bodyPr/>
                    <a:lstStyle/>
                    <a:p>
                      <a:pPr algn="ctr"/>
                      <a:r>
                        <a:rPr lang="en-US" sz="2000" b="1" dirty="0">
                          <a:solidFill>
                            <a:srgbClr val="C00000"/>
                          </a:solidFill>
                        </a:rPr>
                        <a:t>Temp. Mano </a:t>
                      </a:r>
                      <a:r>
                        <a:rPr lang="en-US" sz="2000" b="1" dirty="0" err="1">
                          <a:solidFill>
                            <a:srgbClr val="C00000"/>
                          </a:solidFill>
                        </a:rPr>
                        <a:t>ya</a:t>
                      </a:r>
                      <a:r>
                        <a:rPr lang="en-US" sz="2000" b="1" dirty="0">
                          <a:solidFill>
                            <a:srgbClr val="C00000"/>
                          </a:solidFill>
                        </a:rPr>
                        <a:t> </a:t>
                      </a:r>
                      <a:r>
                        <a:rPr lang="en-US" sz="2000" b="1" dirty="0" err="1">
                          <a:solidFill>
                            <a:srgbClr val="C00000"/>
                          </a:solidFill>
                        </a:rPr>
                        <a:t>lavada</a:t>
                      </a:r>
                      <a:endParaRPr lang="en-US" sz="2000" b="1" dirty="0">
                        <a:solidFill>
                          <a:srgbClr val="C00000"/>
                        </a:solidFill>
                      </a:endParaRPr>
                    </a:p>
                  </a:txBody>
                  <a:tcPr anchor="ctr"/>
                </a:tc>
                <a:extLst>
                  <a:ext uri="{0D108BD9-81ED-4DB2-BD59-A6C34878D82A}">
                    <a16:rowId xmlns:a16="http://schemas.microsoft.com/office/drawing/2014/main" val="10000"/>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1"/>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2"/>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3"/>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4"/>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5"/>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6"/>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7"/>
                  </a:ext>
                </a:extLst>
              </a:tr>
              <a:tr h="383520">
                <a:tc>
                  <a:txBody>
                    <a:bodyPr/>
                    <a:lstStyle/>
                    <a:p>
                      <a:pPr algn="ctr"/>
                      <a:endParaRPr lang="en-US" b="1" dirty="0">
                        <a:solidFill>
                          <a:schemeClr val="accent6">
                            <a:lumMod val="60000"/>
                            <a:lumOff val="40000"/>
                          </a:schemeClr>
                        </a:solidFill>
                      </a:endParaRPr>
                    </a:p>
                  </a:txBody>
                  <a:tcPr anchor="ctr"/>
                </a:tc>
                <a:tc>
                  <a:txBody>
                    <a:bodyPr/>
                    <a:lstStyle/>
                    <a:p>
                      <a:pPr algn="ctr"/>
                      <a:endParaRPr lang="en-US" b="1" dirty="0">
                        <a:solidFill>
                          <a:schemeClr val="accent6">
                            <a:lumMod val="60000"/>
                            <a:lumOff val="40000"/>
                          </a:schemeClr>
                        </a:solidFill>
                      </a:endParaRPr>
                    </a:p>
                  </a:txBody>
                  <a:tcPr anchor="ctr"/>
                </a:tc>
                <a:tc>
                  <a:txBody>
                    <a:bodyPr/>
                    <a:lstStyle/>
                    <a:p>
                      <a:pPr algn="ctr"/>
                      <a:endParaRPr lang="en-US" dirty="0"/>
                    </a:p>
                  </a:txBody>
                  <a:tcPr anchor="ctr"/>
                </a:tc>
                <a:tc>
                  <a:txBody>
                    <a:bodyPr/>
                    <a:lstStyle/>
                    <a:p>
                      <a:pPr algn="ctr"/>
                      <a:endParaRPr lang="en-US" dirty="0"/>
                    </a:p>
                  </a:txBody>
                  <a:tcPr anchor="ctr"/>
                </a:tc>
                <a:extLst>
                  <a:ext uri="{0D108BD9-81ED-4DB2-BD59-A6C34878D82A}">
                    <a16:rowId xmlns:a16="http://schemas.microsoft.com/office/drawing/2014/main" val="10008"/>
                  </a:ext>
                </a:extLst>
              </a:tr>
            </a:tbl>
          </a:graphicData>
        </a:graphic>
      </p:graphicFrame>
      <p:sp>
        <p:nvSpPr>
          <p:cNvPr id="6" name="Title 1">
            <a:extLst>
              <a:ext uri="{FF2B5EF4-FFF2-40B4-BE49-F238E27FC236}">
                <a16:creationId xmlns:a16="http://schemas.microsoft.com/office/drawing/2014/main" id="{DBD404B1-48D5-4A11-ADEA-3B87ED702F9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Resultados</a:t>
            </a:r>
          </a:p>
        </p:txBody>
      </p:sp>
      <p:pic>
        <p:nvPicPr>
          <p:cNvPr id="7" name="Picture 11">
            <a:extLst>
              <a:ext uri="{FF2B5EF4-FFF2-40B4-BE49-F238E27FC236}">
                <a16:creationId xmlns:a16="http://schemas.microsoft.com/office/drawing/2014/main" id="{26EC27F3-1988-4E4D-B16A-1F7D702372F2}"/>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8924210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8568" y="1268760"/>
            <a:ext cx="7092940" cy="3416320"/>
          </a:xfrm>
          <a:prstGeom prst="rect">
            <a:avLst/>
          </a:prstGeom>
          <a:noFill/>
        </p:spPr>
        <p:txBody>
          <a:bodyPr wrap="square" rtlCol="0">
            <a:spAutoFit/>
          </a:bodyPr>
          <a:lstStyle/>
          <a:p>
            <a:pPr marL="342900" indent="-342900">
              <a:buFont typeface="Arial" panose="020B0604020202020204" pitchFamily="34" charset="0"/>
              <a:buChar char="•"/>
            </a:pPr>
            <a:r>
              <a:rPr lang="es-AR" sz="2400" dirty="0">
                <a:solidFill>
                  <a:schemeClr val="accent2">
                    <a:lumMod val="50000"/>
                  </a:schemeClr>
                </a:solidFill>
              </a:rPr>
              <a:t>¿Se presentó alguna dificultad?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¿Cómo hemos medido? </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¿Qué podemos aprender de este experimento?</a:t>
            </a:r>
          </a:p>
          <a:p>
            <a:pPr marL="342900" indent="-342900">
              <a:buFont typeface="Arial" panose="020B0604020202020204" pitchFamily="34" charset="0"/>
              <a:buChar char="•"/>
            </a:pPr>
            <a:endParaRPr lang="es-AR" sz="2400" dirty="0">
              <a:solidFill>
                <a:schemeClr val="accent2">
                  <a:lumMod val="50000"/>
                </a:schemeClr>
              </a:solidFill>
            </a:endParaRPr>
          </a:p>
          <a:p>
            <a:pPr marL="342900" indent="-342900">
              <a:buFont typeface="Arial" panose="020B0604020202020204" pitchFamily="34" charset="0"/>
              <a:buChar char="•"/>
            </a:pPr>
            <a:r>
              <a:rPr lang="es-AR" sz="2400" dirty="0">
                <a:solidFill>
                  <a:schemeClr val="accent2">
                    <a:lumMod val="50000"/>
                  </a:schemeClr>
                </a:solidFill>
              </a:rPr>
              <a:t>¿Que más podríamos medir con </a:t>
            </a:r>
            <a:r>
              <a:rPr lang="es-AR" sz="2400" u="sng" dirty="0">
                <a:solidFill>
                  <a:schemeClr val="accent2">
                    <a:lumMod val="50000"/>
                  </a:schemeClr>
                </a:solidFill>
              </a:rPr>
              <a:t>este</a:t>
            </a:r>
            <a:r>
              <a:rPr lang="es-AR" sz="2400" dirty="0">
                <a:solidFill>
                  <a:schemeClr val="accent2">
                    <a:lumMod val="50000"/>
                  </a:schemeClr>
                </a:solidFill>
              </a:rPr>
              <a:t> sensor? </a:t>
            </a:r>
          </a:p>
        </p:txBody>
      </p:sp>
      <p:sp>
        <p:nvSpPr>
          <p:cNvPr id="6" name="Title 1">
            <a:extLst>
              <a:ext uri="{FF2B5EF4-FFF2-40B4-BE49-F238E27FC236}">
                <a16:creationId xmlns:a16="http://schemas.microsoft.com/office/drawing/2014/main" id="{97BAC08C-80FE-40DF-92B9-54B0BD9195F2}"/>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Segunda actividad - Resumen</a:t>
            </a:r>
          </a:p>
        </p:txBody>
      </p:sp>
      <p:pic>
        <p:nvPicPr>
          <p:cNvPr id="8" name="Picture 11">
            <a:extLst>
              <a:ext uri="{FF2B5EF4-FFF2-40B4-BE49-F238E27FC236}">
                <a16:creationId xmlns:a16="http://schemas.microsoft.com/office/drawing/2014/main" id="{74600EB3-005A-4BAB-8BE7-C0F9678B1496}"/>
              </a:ext>
            </a:extLst>
          </p:cNvPr>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87645" y="4418158"/>
            <a:ext cx="885118" cy="1025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931459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Conectores y Teclas de Control</a:t>
            </a:r>
          </a:p>
        </p:txBody>
      </p:sp>
    </p:spTree>
    <p:custDataLst>
      <p:tags r:id="rId1"/>
    </p:custDataLst>
    <p:extLst>
      <p:ext uri="{BB962C8B-B14F-4D97-AF65-F5344CB8AC3E}">
        <p14:creationId xmlns:p14="http://schemas.microsoft.com/office/powerpoint/2010/main" val="3889938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5" descr="Gnsci (Large).jpg"/>
          <p:cNvPicPr>
            <a:picLocks noChangeAspect="1"/>
          </p:cNvPicPr>
          <p:nvPr/>
        </p:nvPicPr>
        <p:blipFill>
          <a:blip r:embed="rId4" cstate="print">
            <a:clrChange>
              <a:clrFrom>
                <a:srgbClr val="FEFEFE"/>
              </a:clrFrom>
              <a:clrTo>
                <a:srgbClr val="FEFEFE">
                  <a:alpha val="0"/>
                </a:srgbClr>
              </a:clrTo>
            </a:clrChange>
          </a:blip>
          <a:stretch>
            <a:fillRect/>
          </a:stretch>
        </p:blipFill>
        <p:spPr>
          <a:xfrm>
            <a:off x="2879304" y="1365158"/>
            <a:ext cx="3272849" cy="1457394"/>
          </a:xfrm>
          <a:prstGeom prst="rect">
            <a:avLst/>
          </a:prstGeom>
        </p:spPr>
      </p:pic>
      <p:pic>
        <p:nvPicPr>
          <p:cNvPr id="819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3688825" y="3406229"/>
            <a:ext cx="1714544" cy="14893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 name="מחבר מעוקל 2"/>
          <p:cNvCxnSpPr>
            <a:cxnSpLocks/>
            <a:stCxn id="8197" idx="3"/>
          </p:cNvCxnSpPr>
          <p:nvPr/>
        </p:nvCxnSpPr>
        <p:spPr bwMode="auto">
          <a:xfrm rot="10800000" flipH="1">
            <a:off x="3688825" y="2122085"/>
            <a:ext cx="764364" cy="2028809"/>
          </a:xfrm>
          <a:prstGeom prst="curvedConnector4">
            <a:avLst>
              <a:gd name="adj1" fmla="val -29907"/>
              <a:gd name="adj2" fmla="val 68352"/>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 name="אליפסה 8"/>
          <p:cNvSpPr/>
          <p:nvPr/>
        </p:nvSpPr>
        <p:spPr bwMode="auto">
          <a:xfrm>
            <a:off x="4215650" y="1948835"/>
            <a:ext cx="478302" cy="51904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0" name="Title 1">
            <a:extLst>
              <a:ext uri="{FF2B5EF4-FFF2-40B4-BE49-F238E27FC236}">
                <a16:creationId xmlns:a16="http://schemas.microsoft.com/office/drawing/2014/main" id="{4A2486FD-6DE3-46BD-93DC-EAD8DF0BCF70}"/>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Carga de la Batería</a:t>
            </a:r>
          </a:p>
        </p:txBody>
      </p:sp>
    </p:spTree>
    <p:custDataLst>
      <p:tags r:id="rId1"/>
    </p:custDataLst>
    <p:extLst>
      <p:ext uri="{BB962C8B-B14F-4D97-AF65-F5344CB8AC3E}">
        <p14:creationId xmlns:p14="http://schemas.microsoft.com/office/powerpoint/2010/main" val="404826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3A4A373E-6F9B-42D5-84FF-FD64BAF9E06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491" y="2532002"/>
            <a:ext cx="6171750" cy="3053116"/>
          </a:xfrm>
          <a:prstGeom prst="rect">
            <a:avLst/>
          </a:prstGeom>
        </p:spPr>
      </p:pic>
      <p:pic>
        <p:nvPicPr>
          <p:cNvPr id="8199"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09510" y="1255044"/>
            <a:ext cx="404108" cy="5897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0"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1293145"/>
            <a:ext cx="574062" cy="6239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1"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01015" y="1231233"/>
            <a:ext cx="428625" cy="504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2" name="Picture 1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29413" y="1278858"/>
            <a:ext cx="447675"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3" name="Picture 1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19872" y="1197895"/>
            <a:ext cx="3333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4"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788873" y="1250283"/>
            <a:ext cx="295275" cy="485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5"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238625" y="1250284"/>
            <a:ext cx="396154" cy="4640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6" name="Picture 1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4725720" y="1263242"/>
            <a:ext cx="428625" cy="438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7" name="Picture 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508104" y="1234667"/>
            <a:ext cx="1057275" cy="46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208" name="Picture 1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638172" y="1210854"/>
            <a:ext cx="323850" cy="514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5" name="מחבר חץ ישר 14"/>
          <p:cNvCxnSpPr/>
          <p:nvPr/>
        </p:nvCxnSpPr>
        <p:spPr bwMode="auto">
          <a:xfrm flipH="1">
            <a:off x="4669720" y="4602533"/>
            <a:ext cx="3286656"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מחבר חץ ישר 15"/>
          <p:cNvCxnSpPr/>
          <p:nvPr/>
        </p:nvCxnSpPr>
        <p:spPr bwMode="auto">
          <a:xfrm flipH="1">
            <a:off x="6012853" y="5085184"/>
            <a:ext cx="1943523"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 name="מחבר חץ ישר 16"/>
          <p:cNvCxnSpPr/>
          <p:nvPr/>
        </p:nvCxnSpPr>
        <p:spPr bwMode="auto">
          <a:xfrm flipV="1">
            <a:off x="1107513" y="1844824"/>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מחבר חץ ישר 20"/>
          <p:cNvCxnSpPr>
            <a:endCxn id="8199" idx="2"/>
          </p:cNvCxnSpPr>
          <p:nvPr/>
        </p:nvCxnSpPr>
        <p:spPr bwMode="auto">
          <a:xfrm flipV="1">
            <a:off x="1150376" y="1844823"/>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 name="מחבר חץ ישר 23"/>
          <p:cNvCxnSpPr/>
          <p:nvPr/>
        </p:nvCxnSpPr>
        <p:spPr bwMode="auto">
          <a:xfrm flipV="1">
            <a:off x="2211765" y="1772817"/>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מחבר חץ ישר 24"/>
          <p:cNvCxnSpPr/>
          <p:nvPr/>
        </p:nvCxnSpPr>
        <p:spPr bwMode="auto">
          <a:xfrm flipV="1">
            <a:off x="2254628" y="1772816"/>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6" name="מחבר חץ ישר 25"/>
          <p:cNvCxnSpPr/>
          <p:nvPr/>
        </p:nvCxnSpPr>
        <p:spPr bwMode="auto">
          <a:xfrm flipV="1">
            <a:off x="3147869" y="1772817"/>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מחבר חץ ישר 26"/>
          <p:cNvCxnSpPr/>
          <p:nvPr/>
        </p:nvCxnSpPr>
        <p:spPr bwMode="auto">
          <a:xfrm flipV="1">
            <a:off x="3190732" y="1772816"/>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מחבר חץ ישר 27"/>
          <p:cNvCxnSpPr/>
          <p:nvPr/>
        </p:nvCxnSpPr>
        <p:spPr bwMode="auto">
          <a:xfrm flipV="1">
            <a:off x="4067944" y="1772817"/>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מחבר חץ ישר 28"/>
          <p:cNvCxnSpPr/>
          <p:nvPr/>
        </p:nvCxnSpPr>
        <p:spPr bwMode="auto">
          <a:xfrm flipV="1">
            <a:off x="4110807" y="1772816"/>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מחבר חץ ישר 29"/>
          <p:cNvCxnSpPr/>
          <p:nvPr/>
        </p:nvCxnSpPr>
        <p:spPr bwMode="auto">
          <a:xfrm flipV="1">
            <a:off x="5380117" y="1772817"/>
            <a:ext cx="219074"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 name="מחבר חץ ישר 30"/>
          <p:cNvCxnSpPr/>
          <p:nvPr/>
        </p:nvCxnSpPr>
        <p:spPr bwMode="auto">
          <a:xfrm flipV="1">
            <a:off x="5422980" y="1772816"/>
            <a:ext cx="661188" cy="1248218"/>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מחבר חץ ישר 31"/>
          <p:cNvCxnSpPr/>
          <p:nvPr/>
        </p:nvCxnSpPr>
        <p:spPr bwMode="auto">
          <a:xfrm flipV="1">
            <a:off x="5364088" y="1772817"/>
            <a:ext cx="1008112" cy="1296144"/>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מחבר חץ ישר 32"/>
          <p:cNvCxnSpPr/>
          <p:nvPr/>
        </p:nvCxnSpPr>
        <p:spPr bwMode="auto">
          <a:xfrm flipV="1">
            <a:off x="5406951" y="1844823"/>
            <a:ext cx="1393146" cy="1176212"/>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itle 1">
            <a:extLst>
              <a:ext uri="{FF2B5EF4-FFF2-40B4-BE49-F238E27FC236}">
                <a16:creationId xmlns:a16="http://schemas.microsoft.com/office/drawing/2014/main" id="{BDAF0A77-DED5-4FFF-B203-9603644DB640}"/>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Display</a:t>
            </a:r>
          </a:p>
        </p:txBody>
      </p:sp>
    </p:spTree>
    <p:custDataLst>
      <p:tags r:id="rId1"/>
    </p:custDataLst>
    <p:extLst>
      <p:ext uri="{BB962C8B-B14F-4D97-AF65-F5344CB8AC3E}">
        <p14:creationId xmlns:p14="http://schemas.microsoft.com/office/powerpoint/2010/main" val="2401601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19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20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20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820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8203"/>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20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820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820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0"/>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820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82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3"/>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4936" y="1601635"/>
            <a:ext cx="7030535" cy="3186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upo 2">
            <a:extLst>
              <a:ext uri="{FF2B5EF4-FFF2-40B4-BE49-F238E27FC236}">
                <a16:creationId xmlns:a16="http://schemas.microsoft.com/office/drawing/2014/main" id="{224F7132-9BAB-4C40-AA51-71928C58633D}"/>
              </a:ext>
            </a:extLst>
          </p:cNvPr>
          <p:cNvGrpSpPr/>
          <p:nvPr/>
        </p:nvGrpSpPr>
        <p:grpSpPr>
          <a:xfrm>
            <a:off x="1306668" y="1369256"/>
            <a:ext cx="6487204" cy="3193092"/>
            <a:chOff x="1306668" y="1369256"/>
            <a:chExt cx="6487204" cy="3193092"/>
          </a:xfrm>
        </p:grpSpPr>
        <p:pic>
          <p:nvPicPr>
            <p:cNvPr id="35" name="Picture 15"/>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9347" y="4010826"/>
              <a:ext cx="447770" cy="329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 name="Picture 16"/>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33899" y="3216308"/>
              <a:ext cx="455961" cy="52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17"/>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27135" y="4091370"/>
              <a:ext cx="357670" cy="436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 name="Picture 18"/>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3244" y="2728948"/>
              <a:ext cx="255283" cy="46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19"/>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71477" y="4057242"/>
              <a:ext cx="435483" cy="505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2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119487" y="1602698"/>
              <a:ext cx="415006" cy="53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21"/>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30876" y="4070893"/>
              <a:ext cx="412276" cy="477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2" name="Picture 22"/>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8589" y="1995861"/>
              <a:ext cx="255283" cy="47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 name="Picture 23"/>
            <p:cNvPicPr>
              <a:picLocks noChangeAspect="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08033" y="3905709"/>
              <a:ext cx="401355" cy="495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 name="Picture 24"/>
            <p:cNvPicPr>
              <a:picLocks noChangeAspect="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09336" y="3632679"/>
              <a:ext cx="481899" cy="475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 name="Picture 26"/>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610285" y="1369256"/>
              <a:ext cx="371321" cy="5010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 name="Freeform 49"/>
            <p:cNvSpPr>
              <a:spLocks/>
            </p:cNvSpPr>
            <p:nvPr/>
          </p:nvSpPr>
          <p:spPr bwMode="auto">
            <a:xfrm>
              <a:off x="3864963" y="2860003"/>
              <a:ext cx="499646" cy="98291"/>
            </a:xfrm>
            <a:custGeom>
              <a:avLst/>
              <a:gdLst>
                <a:gd name="T0" fmla="*/ 581025 w 581025"/>
                <a:gd name="T1" fmla="*/ 88857 h 114445"/>
                <a:gd name="T2" fmla="*/ 247650 w 581025"/>
                <a:gd name="T3" fmla="*/ 145 h 114445"/>
                <a:gd name="T4" fmla="*/ 0 w 581025"/>
                <a:gd name="T5" fmla="*/ 106602 h 114445"/>
                <a:gd name="T6" fmla="*/ 0 60000 65536"/>
                <a:gd name="T7" fmla="*/ 0 60000 65536"/>
                <a:gd name="T8" fmla="*/ 0 60000 65536"/>
                <a:gd name="T9" fmla="*/ 0 w 581025"/>
                <a:gd name="T10" fmla="*/ 0 h 114445"/>
                <a:gd name="T11" fmla="*/ 581025 w 581025"/>
                <a:gd name="T12" fmla="*/ 114445 h 114445"/>
              </a:gdLst>
              <a:ahLst/>
              <a:cxnLst>
                <a:cxn ang="T6">
                  <a:pos x="T0" y="T1"/>
                </a:cxn>
                <a:cxn ang="T7">
                  <a:pos x="T2" y="T3"/>
                </a:cxn>
                <a:cxn ang="T8">
                  <a:pos x="T4" y="T5"/>
                </a:cxn>
              </a:cxnLst>
              <a:rect l="T9" t="T10" r="T11" b="T12"/>
              <a:pathLst>
                <a:path w="581025" h="114445">
                  <a:moveTo>
                    <a:pt x="581025" y="95395"/>
                  </a:moveTo>
                  <a:cubicBezTo>
                    <a:pt x="462756" y="46182"/>
                    <a:pt x="344487" y="-3030"/>
                    <a:pt x="247650" y="145"/>
                  </a:cubicBezTo>
                  <a:cubicBezTo>
                    <a:pt x="150813" y="3320"/>
                    <a:pt x="0" y="31895"/>
                    <a:pt x="0" y="114445"/>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47" name="Freeform 50"/>
            <p:cNvSpPr>
              <a:spLocks/>
            </p:cNvSpPr>
            <p:nvPr/>
          </p:nvSpPr>
          <p:spPr bwMode="auto">
            <a:xfrm>
              <a:off x="3742100" y="3047029"/>
              <a:ext cx="475073" cy="214329"/>
            </a:xfrm>
            <a:custGeom>
              <a:avLst/>
              <a:gdLst>
                <a:gd name="T0" fmla="*/ 552450 w 552450"/>
                <a:gd name="T1" fmla="*/ 222638 h 249749"/>
                <a:gd name="T2" fmla="*/ 400050 w 552450"/>
                <a:gd name="T3" fmla="*/ 44327 h 249749"/>
                <a:gd name="T4" fmla="*/ 0 w 552450"/>
                <a:gd name="T5" fmla="*/ 1875 h 249749"/>
                <a:gd name="T6" fmla="*/ 0 60000 65536"/>
                <a:gd name="T7" fmla="*/ 0 60000 65536"/>
                <a:gd name="T8" fmla="*/ 0 60000 65536"/>
                <a:gd name="T9" fmla="*/ 0 w 552450"/>
                <a:gd name="T10" fmla="*/ 0 h 249749"/>
                <a:gd name="T11" fmla="*/ 552450 w 552450"/>
                <a:gd name="T12" fmla="*/ 249749 h 249749"/>
              </a:gdLst>
              <a:ahLst/>
              <a:cxnLst>
                <a:cxn ang="T6">
                  <a:pos x="T0" y="T1"/>
                </a:cxn>
                <a:cxn ang="T7">
                  <a:pos x="T2" y="T3"/>
                </a:cxn>
                <a:cxn ang="T8">
                  <a:pos x="T4" y="T5"/>
                </a:cxn>
              </a:cxnLst>
              <a:rect l="T9" t="T10" r="T11" b="T12"/>
              <a:pathLst>
                <a:path w="552450" h="249749">
                  <a:moveTo>
                    <a:pt x="552450" y="249749"/>
                  </a:moveTo>
                  <a:cubicBezTo>
                    <a:pt x="522287" y="170374"/>
                    <a:pt x="492125" y="90999"/>
                    <a:pt x="400050" y="49724"/>
                  </a:cubicBezTo>
                  <a:cubicBezTo>
                    <a:pt x="307975" y="8449"/>
                    <a:pt x="39687" y="-5838"/>
                    <a:pt x="0" y="2099"/>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48" name="Freeform 51"/>
            <p:cNvSpPr>
              <a:spLocks/>
            </p:cNvSpPr>
            <p:nvPr/>
          </p:nvSpPr>
          <p:spPr bwMode="auto">
            <a:xfrm>
              <a:off x="3635618" y="3089348"/>
              <a:ext cx="389069" cy="425928"/>
            </a:xfrm>
            <a:custGeom>
              <a:avLst/>
              <a:gdLst>
                <a:gd name="T0" fmla="*/ 342011 w 452896"/>
                <a:gd name="T1" fmla="*/ 495300 h 495300"/>
                <a:gd name="T2" fmla="*/ 405016 w 452896"/>
                <a:gd name="T3" fmla="*/ 266700 h 495300"/>
                <a:gd name="T4" fmla="*/ 0 w 452896"/>
                <a:gd name="T5" fmla="*/ 0 h 495300"/>
                <a:gd name="T6" fmla="*/ 0 60000 65536"/>
                <a:gd name="T7" fmla="*/ 0 60000 65536"/>
                <a:gd name="T8" fmla="*/ 0 60000 65536"/>
                <a:gd name="T9" fmla="*/ 0 w 452896"/>
                <a:gd name="T10" fmla="*/ 0 h 495300"/>
                <a:gd name="T11" fmla="*/ 452896 w 452896"/>
                <a:gd name="T12" fmla="*/ 495300 h 495300"/>
              </a:gdLst>
              <a:ahLst/>
              <a:cxnLst>
                <a:cxn ang="T6">
                  <a:pos x="T0" y="T1"/>
                </a:cxn>
                <a:cxn ang="T7">
                  <a:pos x="T2" y="T3"/>
                </a:cxn>
                <a:cxn ang="T8">
                  <a:pos x="T4" y="T5"/>
                </a:cxn>
              </a:cxnLst>
              <a:rect l="T9" t="T10" r="T11" b="T12"/>
              <a:pathLst>
                <a:path w="452896" h="495300">
                  <a:moveTo>
                    <a:pt x="361950" y="495300"/>
                  </a:moveTo>
                  <a:cubicBezTo>
                    <a:pt x="425450" y="422275"/>
                    <a:pt x="488950" y="349250"/>
                    <a:pt x="428625" y="266700"/>
                  </a:cubicBezTo>
                  <a:cubicBezTo>
                    <a:pt x="368300" y="184150"/>
                    <a:pt x="71437" y="28575"/>
                    <a:pt x="0"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49" name="Freeform 52"/>
            <p:cNvSpPr>
              <a:spLocks/>
            </p:cNvSpPr>
            <p:nvPr/>
          </p:nvSpPr>
          <p:spPr bwMode="auto">
            <a:xfrm>
              <a:off x="3437671" y="3228594"/>
              <a:ext cx="165183" cy="679846"/>
            </a:xfrm>
            <a:custGeom>
              <a:avLst/>
              <a:gdLst>
                <a:gd name="T0" fmla="*/ 114366 w 192134"/>
                <a:gd name="T1" fmla="*/ 790575 h 790575"/>
                <a:gd name="T2" fmla="*/ 1634 w 192134"/>
                <a:gd name="T3" fmla="*/ 161925 h 790575"/>
                <a:gd name="T4" fmla="*/ 189514 w 192134"/>
                <a:gd name="T5" fmla="*/ 0 h 790575"/>
                <a:gd name="T6" fmla="*/ 0 60000 65536"/>
                <a:gd name="T7" fmla="*/ 0 60000 65536"/>
                <a:gd name="T8" fmla="*/ 0 60000 65536"/>
                <a:gd name="T9" fmla="*/ 0 w 192134"/>
                <a:gd name="T10" fmla="*/ 0 h 790575"/>
                <a:gd name="T11" fmla="*/ 192134 w 192134"/>
                <a:gd name="T12" fmla="*/ 790575 h 790575"/>
              </a:gdLst>
              <a:ahLst/>
              <a:cxnLst>
                <a:cxn ang="T6">
                  <a:pos x="T0" y="T1"/>
                </a:cxn>
                <a:cxn ang="T7">
                  <a:pos x="T2" y="T3"/>
                </a:cxn>
                <a:cxn ang="T8">
                  <a:pos x="T4" y="T5"/>
                </a:cxn>
              </a:cxnLst>
              <a:rect l="T9" t="T10" r="T11" b="T12"/>
              <a:pathLst>
                <a:path w="192134" h="790575">
                  <a:moveTo>
                    <a:pt x="115934" y="790575"/>
                  </a:moveTo>
                  <a:cubicBezTo>
                    <a:pt x="52434" y="542131"/>
                    <a:pt x="-11066" y="293687"/>
                    <a:pt x="1634" y="161925"/>
                  </a:cubicBezTo>
                  <a:cubicBezTo>
                    <a:pt x="14334" y="30163"/>
                    <a:pt x="155622" y="19050"/>
                    <a:pt x="192134"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0" name="Freeform 54"/>
            <p:cNvSpPr>
              <a:spLocks/>
            </p:cNvSpPr>
            <p:nvPr/>
          </p:nvSpPr>
          <p:spPr bwMode="auto">
            <a:xfrm>
              <a:off x="2972154" y="3474321"/>
              <a:ext cx="345384" cy="565173"/>
            </a:xfrm>
            <a:custGeom>
              <a:avLst/>
              <a:gdLst>
                <a:gd name="T0" fmla="*/ 0 w 401173"/>
                <a:gd name="T1" fmla="*/ 657225 h 657225"/>
                <a:gd name="T2" fmla="*/ 406535 w 401173"/>
                <a:gd name="T3" fmla="*/ 276225 h 657225"/>
                <a:gd name="T4" fmla="*/ 365882 w 401173"/>
                <a:gd name="T5" fmla="*/ 0 h 657225"/>
                <a:gd name="T6" fmla="*/ 0 60000 65536"/>
                <a:gd name="T7" fmla="*/ 0 60000 65536"/>
                <a:gd name="T8" fmla="*/ 0 60000 65536"/>
                <a:gd name="T9" fmla="*/ 0 w 401173"/>
                <a:gd name="T10" fmla="*/ 0 h 657225"/>
                <a:gd name="T11" fmla="*/ 401173 w 401173"/>
                <a:gd name="T12" fmla="*/ 657225 h 657225"/>
              </a:gdLst>
              <a:ahLst/>
              <a:cxnLst>
                <a:cxn ang="T6">
                  <a:pos x="T0" y="T1"/>
                </a:cxn>
                <a:cxn ang="T7">
                  <a:pos x="T2" y="T3"/>
                </a:cxn>
                <a:cxn ang="T8">
                  <a:pos x="T4" y="T5"/>
                </a:cxn>
              </a:cxnLst>
              <a:rect l="T9" t="T10" r="T11" b="T12"/>
              <a:pathLst>
                <a:path w="401173" h="657225">
                  <a:moveTo>
                    <a:pt x="0" y="657225"/>
                  </a:moveTo>
                  <a:cubicBezTo>
                    <a:pt x="161925" y="521494"/>
                    <a:pt x="323850" y="385763"/>
                    <a:pt x="381000" y="276225"/>
                  </a:cubicBezTo>
                  <a:cubicBezTo>
                    <a:pt x="438150" y="166687"/>
                    <a:pt x="357187" y="44450"/>
                    <a:pt x="342900"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1" name="Freeform 55"/>
            <p:cNvSpPr>
              <a:spLocks/>
            </p:cNvSpPr>
            <p:nvPr/>
          </p:nvSpPr>
          <p:spPr bwMode="auto">
            <a:xfrm>
              <a:off x="2456126" y="3572612"/>
              <a:ext cx="260745" cy="483264"/>
            </a:xfrm>
            <a:custGeom>
              <a:avLst/>
              <a:gdLst>
                <a:gd name="T0" fmla="*/ 0 w 303616"/>
                <a:gd name="T1" fmla="*/ 561975 h 561975"/>
                <a:gd name="T2" fmla="*/ 274107 w 303616"/>
                <a:gd name="T3" fmla="*/ 276225 h 561975"/>
                <a:gd name="T4" fmla="*/ 212215 w 303616"/>
                <a:gd name="T5" fmla="*/ 0 h 561975"/>
                <a:gd name="T6" fmla="*/ 0 60000 65536"/>
                <a:gd name="T7" fmla="*/ 0 60000 65536"/>
                <a:gd name="T8" fmla="*/ 0 60000 65536"/>
                <a:gd name="T9" fmla="*/ 0 w 303616"/>
                <a:gd name="T10" fmla="*/ 0 h 561975"/>
                <a:gd name="T11" fmla="*/ 303616 w 303616"/>
                <a:gd name="T12" fmla="*/ 561975 h 561975"/>
              </a:gdLst>
              <a:ahLst/>
              <a:cxnLst>
                <a:cxn ang="T6">
                  <a:pos x="T0" y="T1"/>
                </a:cxn>
                <a:cxn ang="T7">
                  <a:pos x="T2" y="T3"/>
                </a:cxn>
                <a:cxn ang="T8">
                  <a:pos x="T4" y="T5"/>
                </a:cxn>
              </a:cxnLst>
              <a:rect l="T9" t="T10" r="T11" b="T12"/>
              <a:pathLst>
                <a:path w="303616" h="561975">
                  <a:moveTo>
                    <a:pt x="0" y="561975"/>
                  </a:moveTo>
                  <a:cubicBezTo>
                    <a:pt x="128587" y="465931"/>
                    <a:pt x="257175" y="369887"/>
                    <a:pt x="295275" y="276225"/>
                  </a:cubicBezTo>
                  <a:cubicBezTo>
                    <a:pt x="333375" y="182563"/>
                    <a:pt x="228600" y="0"/>
                    <a:pt x="228600"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2" name="Freeform 57"/>
            <p:cNvSpPr>
              <a:spLocks/>
            </p:cNvSpPr>
            <p:nvPr/>
          </p:nvSpPr>
          <p:spPr bwMode="auto">
            <a:xfrm>
              <a:off x="1817235" y="3539848"/>
              <a:ext cx="73718" cy="516028"/>
            </a:xfrm>
            <a:custGeom>
              <a:avLst/>
              <a:gdLst>
                <a:gd name="T0" fmla="*/ 85725 w 85725"/>
                <a:gd name="T1" fmla="*/ 600075 h 600075"/>
                <a:gd name="T2" fmla="*/ 0 w 85725"/>
                <a:gd name="T3" fmla="*/ 200025 h 600075"/>
                <a:gd name="T4" fmla="*/ 85725 w 85725"/>
                <a:gd name="T5" fmla="*/ 0 h 600075"/>
                <a:gd name="T6" fmla="*/ 0 60000 65536"/>
                <a:gd name="T7" fmla="*/ 0 60000 65536"/>
                <a:gd name="T8" fmla="*/ 0 60000 65536"/>
                <a:gd name="T9" fmla="*/ 0 w 85725"/>
                <a:gd name="T10" fmla="*/ 0 h 600075"/>
                <a:gd name="T11" fmla="*/ 85725 w 85725"/>
                <a:gd name="T12" fmla="*/ 600075 h 600075"/>
              </a:gdLst>
              <a:ahLst/>
              <a:cxnLst>
                <a:cxn ang="T6">
                  <a:pos x="T0" y="T1"/>
                </a:cxn>
                <a:cxn ang="T7">
                  <a:pos x="T2" y="T3"/>
                </a:cxn>
                <a:cxn ang="T8">
                  <a:pos x="T4" y="T5"/>
                </a:cxn>
              </a:cxnLst>
              <a:rect l="T9" t="T10" r="T11" b="T12"/>
              <a:pathLst>
                <a:path w="85725" h="600075">
                  <a:moveTo>
                    <a:pt x="85725" y="600075"/>
                  </a:moveTo>
                  <a:cubicBezTo>
                    <a:pt x="42862" y="450056"/>
                    <a:pt x="0" y="300037"/>
                    <a:pt x="0" y="200025"/>
                  </a:cubicBezTo>
                  <a:cubicBezTo>
                    <a:pt x="0" y="100013"/>
                    <a:pt x="42862" y="50006"/>
                    <a:pt x="85725"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3" name="Freeform 58"/>
            <p:cNvSpPr>
              <a:spLocks/>
            </p:cNvSpPr>
            <p:nvPr/>
          </p:nvSpPr>
          <p:spPr bwMode="auto">
            <a:xfrm>
              <a:off x="1306668" y="3457939"/>
              <a:ext cx="248458" cy="393164"/>
            </a:xfrm>
            <a:custGeom>
              <a:avLst/>
              <a:gdLst>
                <a:gd name="T0" fmla="*/ 146223 w 289256"/>
                <a:gd name="T1" fmla="*/ 457200 h 457200"/>
                <a:gd name="T2" fmla="*/ 3282 w 289256"/>
                <a:gd name="T3" fmla="*/ 152400 h 457200"/>
                <a:gd name="T4" fmla="*/ 271291 w 289256"/>
                <a:gd name="T5" fmla="*/ 0 h 457200"/>
                <a:gd name="T6" fmla="*/ 0 60000 65536"/>
                <a:gd name="T7" fmla="*/ 0 60000 65536"/>
                <a:gd name="T8" fmla="*/ 0 60000 65536"/>
                <a:gd name="T9" fmla="*/ 0 w 289256"/>
                <a:gd name="T10" fmla="*/ 0 h 457200"/>
                <a:gd name="T11" fmla="*/ 289256 w 289256"/>
                <a:gd name="T12" fmla="*/ 457200 h 457200"/>
              </a:gdLst>
              <a:ahLst/>
              <a:cxnLst>
                <a:cxn ang="T6">
                  <a:pos x="T0" y="T1"/>
                </a:cxn>
                <a:cxn ang="T7">
                  <a:pos x="T2" y="T3"/>
                </a:cxn>
                <a:cxn ang="T8">
                  <a:pos x="T4" y="T5"/>
                </a:cxn>
              </a:cxnLst>
              <a:rect l="T9" t="T10" r="T11" b="T12"/>
              <a:pathLst>
                <a:path w="289256" h="457200">
                  <a:moveTo>
                    <a:pt x="155906" y="457200"/>
                  </a:moveTo>
                  <a:cubicBezTo>
                    <a:pt x="68593" y="342900"/>
                    <a:pt x="-18719" y="228600"/>
                    <a:pt x="3506" y="152400"/>
                  </a:cubicBezTo>
                  <a:cubicBezTo>
                    <a:pt x="25731" y="76200"/>
                    <a:pt x="157493" y="38100"/>
                    <a:pt x="289256" y="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4" name="Freeform 59"/>
            <p:cNvSpPr>
              <a:spLocks/>
            </p:cNvSpPr>
            <p:nvPr/>
          </p:nvSpPr>
          <p:spPr bwMode="auto">
            <a:xfrm>
              <a:off x="5757065" y="1553552"/>
              <a:ext cx="851855" cy="823187"/>
            </a:xfrm>
            <a:custGeom>
              <a:avLst/>
              <a:gdLst>
                <a:gd name="T0" fmla="*/ 990600 w 990600"/>
                <a:gd name="T1" fmla="*/ 52993 h 956972"/>
                <a:gd name="T2" fmla="*/ 323850 w 990600"/>
                <a:gd name="T3" fmla="*/ 101427 h 956972"/>
                <a:gd name="T4" fmla="*/ 0 w 990600"/>
                <a:gd name="T5" fmla="*/ 973348 h 956972"/>
                <a:gd name="T6" fmla="*/ 0 60000 65536"/>
                <a:gd name="T7" fmla="*/ 0 60000 65536"/>
                <a:gd name="T8" fmla="*/ 0 60000 65536"/>
                <a:gd name="T9" fmla="*/ 0 w 990600"/>
                <a:gd name="T10" fmla="*/ 0 h 956972"/>
                <a:gd name="T11" fmla="*/ 990600 w 990600"/>
                <a:gd name="T12" fmla="*/ 956972 h 956972"/>
              </a:gdLst>
              <a:ahLst/>
              <a:cxnLst>
                <a:cxn ang="T6">
                  <a:pos x="T0" y="T1"/>
                </a:cxn>
                <a:cxn ang="T7">
                  <a:pos x="T2" y="T3"/>
                </a:cxn>
                <a:cxn ang="T8">
                  <a:pos x="T4" y="T5"/>
                </a:cxn>
              </a:cxnLst>
              <a:rect l="T9" t="T10" r="T11" b="T12"/>
              <a:pathLst>
                <a:path w="990600" h="956972">
                  <a:moveTo>
                    <a:pt x="990600" y="52097"/>
                  </a:moveTo>
                  <a:cubicBezTo>
                    <a:pt x="739775" y="503"/>
                    <a:pt x="488950" y="-51090"/>
                    <a:pt x="323850" y="99722"/>
                  </a:cubicBezTo>
                  <a:cubicBezTo>
                    <a:pt x="158750" y="250534"/>
                    <a:pt x="79375" y="603753"/>
                    <a:pt x="0" y="956972"/>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5" name="Freeform 60"/>
            <p:cNvSpPr>
              <a:spLocks/>
            </p:cNvSpPr>
            <p:nvPr/>
          </p:nvSpPr>
          <p:spPr bwMode="auto">
            <a:xfrm>
              <a:off x="6942017" y="1826583"/>
              <a:ext cx="207503" cy="664829"/>
            </a:xfrm>
            <a:custGeom>
              <a:avLst/>
              <a:gdLst>
                <a:gd name="T0" fmla="*/ 255283 w 241053"/>
                <a:gd name="T1" fmla="*/ 29520 h 773658"/>
                <a:gd name="T2" fmla="*/ 13181 w 241053"/>
                <a:gd name="T3" fmla="*/ 84451 h 773658"/>
                <a:gd name="T4" fmla="*/ 53537 w 241053"/>
                <a:gd name="T5" fmla="*/ 743668 h 773658"/>
                <a:gd name="T6" fmla="*/ 0 60000 65536"/>
                <a:gd name="T7" fmla="*/ 0 60000 65536"/>
                <a:gd name="T8" fmla="*/ 0 60000 65536"/>
                <a:gd name="T9" fmla="*/ 0 w 241053"/>
                <a:gd name="T10" fmla="*/ 0 h 773658"/>
                <a:gd name="T11" fmla="*/ 241053 w 241053"/>
                <a:gd name="T12" fmla="*/ 773658 h 773658"/>
              </a:gdLst>
              <a:ahLst/>
              <a:cxnLst>
                <a:cxn ang="T6">
                  <a:pos x="T0" y="T1"/>
                </a:cxn>
                <a:cxn ang="T7">
                  <a:pos x="T2" y="T3"/>
                </a:cxn>
                <a:cxn ang="T8">
                  <a:pos x="T4" y="T5"/>
                </a:cxn>
              </a:cxnLst>
              <a:rect l="T9" t="T10" r="T11" b="T12"/>
              <a:pathLst>
                <a:path w="241053" h="773658">
                  <a:moveTo>
                    <a:pt x="241053" y="30708"/>
                  </a:moveTo>
                  <a:cubicBezTo>
                    <a:pt x="142628" y="-2630"/>
                    <a:pt x="44203" y="-35967"/>
                    <a:pt x="12453" y="87858"/>
                  </a:cubicBezTo>
                  <a:cubicBezTo>
                    <a:pt x="-19297" y="211683"/>
                    <a:pt x="15628" y="492670"/>
                    <a:pt x="50553" y="773658"/>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sp>
          <p:nvSpPr>
            <p:cNvPr id="56" name="Freeform 61"/>
            <p:cNvSpPr>
              <a:spLocks/>
            </p:cNvSpPr>
            <p:nvPr/>
          </p:nvSpPr>
          <p:spPr bwMode="auto">
            <a:xfrm>
              <a:off x="6453292" y="2548748"/>
              <a:ext cx="1236828" cy="1048437"/>
            </a:xfrm>
            <a:custGeom>
              <a:avLst/>
              <a:gdLst>
                <a:gd name="T0" fmla="*/ 1438275 w 1438275"/>
                <a:gd name="T1" fmla="*/ 0 h 1218622"/>
                <a:gd name="T2" fmla="*/ 1095375 w 1438275"/>
                <a:gd name="T3" fmla="*/ 1232446 h 1218622"/>
                <a:gd name="T4" fmla="*/ 0 w 1438275"/>
                <a:gd name="T5" fmla="*/ 743379 h 1218622"/>
                <a:gd name="T6" fmla="*/ 0 60000 65536"/>
                <a:gd name="T7" fmla="*/ 0 60000 65536"/>
                <a:gd name="T8" fmla="*/ 0 60000 65536"/>
                <a:gd name="T9" fmla="*/ 0 w 1438275"/>
                <a:gd name="T10" fmla="*/ 0 h 1218622"/>
                <a:gd name="T11" fmla="*/ 1438275 w 1438275"/>
                <a:gd name="T12" fmla="*/ 1218622 h 1218622"/>
              </a:gdLst>
              <a:ahLst/>
              <a:cxnLst>
                <a:cxn ang="T6">
                  <a:pos x="T0" y="T1"/>
                </a:cxn>
                <a:cxn ang="T7">
                  <a:pos x="T2" y="T3"/>
                </a:cxn>
                <a:cxn ang="T8">
                  <a:pos x="T4" y="T5"/>
                </a:cxn>
              </a:cxnLst>
              <a:rect l="T9" t="T10" r="T11" b="T12"/>
              <a:pathLst>
                <a:path w="1438275" h="1218622">
                  <a:moveTo>
                    <a:pt x="1438275" y="0"/>
                  </a:moveTo>
                  <a:cubicBezTo>
                    <a:pt x="1386681" y="539750"/>
                    <a:pt x="1335087" y="1079500"/>
                    <a:pt x="1095375" y="1200150"/>
                  </a:cubicBezTo>
                  <a:cubicBezTo>
                    <a:pt x="855663" y="1320800"/>
                    <a:pt x="182562" y="814387"/>
                    <a:pt x="0" y="723900"/>
                  </a:cubicBezTo>
                </a:path>
              </a:pathLst>
            </a:custGeom>
            <a:noFill/>
            <a:ln w="9525" cap="flat" cmpd="sng" algn="ctr">
              <a:solidFill>
                <a:schemeClr val="tx1"/>
              </a:solidFill>
              <a:prstDash val="solid"/>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endParaRPr lang="es-AR" dirty="0"/>
            </a:p>
          </p:txBody>
        </p:sp>
      </p:grpSp>
      <p:sp>
        <p:nvSpPr>
          <p:cNvPr id="57" name="TextBox 56"/>
          <p:cNvSpPr txBox="1">
            <a:spLocks noChangeArrowheads="1"/>
          </p:cNvSpPr>
          <p:nvPr/>
        </p:nvSpPr>
        <p:spPr bwMode="auto">
          <a:xfrm>
            <a:off x="216236" y="4881571"/>
            <a:ext cx="854793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i="1">
                <a:solidFill>
                  <a:schemeClr val="tx1"/>
                </a:solidFill>
                <a:latin typeface="חרמון" charset="0"/>
                <a:ea typeface="חרמון" charset="0"/>
                <a:cs typeface="חרמון" charset="0"/>
              </a:defRPr>
            </a:lvl1pPr>
            <a:lvl2pPr marL="742950" indent="-285750" eaLnBrk="0" hangingPunct="0">
              <a:defRPr sz="2400" b="1" i="1">
                <a:solidFill>
                  <a:schemeClr val="tx1"/>
                </a:solidFill>
                <a:latin typeface="חרמון" charset="0"/>
                <a:ea typeface="חרמון" charset="0"/>
                <a:cs typeface="חרמון" charset="0"/>
              </a:defRPr>
            </a:lvl2pPr>
            <a:lvl3pPr marL="1143000" indent="-228600" eaLnBrk="0" hangingPunct="0">
              <a:defRPr sz="2400" b="1" i="1">
                <a:solidFill>
                  <a:schemeClr val="tx1"/>
                </a:solidFill>
                <a:latin typeface="חרמון" charset="0"/>
                <a:ea typeface="חרמון" charset="0"/>
                <a:cs typeface="חרמון" charset="0"/>
              </a:defRPr>
            </a:lvl3pPr>
            <a:lvl4pPr marL="1600200" indent="-228600" eaLnBrk="0" hangingPunct="0">
              <a:defRPr sz="2400" b="1" i="1">
                <a:solidFill>
                  <a:schemeClr val="tx1"/>
                </a:solidFill>
                <a:latin typeface="חרמון" charset="0"/>
                <a:ea typeface="חרמון" charset="0"/>
                <a:cs typeface="חרמון" charset="0"/>
              </a:defRPr>
            </a:lvl4pPr>
            <a:lvl5pPr marL="2057400" indent="-228600" eaLnBrk="0" hangingPunct="0">
              <a:defRPr sz="2400" b="1" i="1">
                <a:solidFill>
                  <a:schemeClr val="tx1"/>
                </a:solidFill>
                <a:latin typeface="חרמון" charset="0"/>
                <a:ea typeface="חרמון" charset="0"/>
                <a:cs typeface="חרמון" charset="0"/>
              </a:defRPr>
            </a:lvl5pPr>
            <a:lvl6pPr marL="25146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6pPr>
            <a:lvl7pPr marL="29718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7pPr>
            <a:lvl8pPr marL="34290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8pPr>
            <a:lvl9pPr marL="3886200" indent="-228600" eaLnBrk="0" fontAlgn="base" hangingPunct="0">
              <a:spcBef>
                <a:spcPct val="0"/>
              </a:spcBef>
              <a:spcAft>
                <a:spcPct val="0"/>
              </a:spcAft>
              <a:defRPr sz="2400" b="1" i="1">
                <a:solidFill>
                  <a:schemeClr val="tx1"/>
                </a:solidFill>
                <a:latin typeface="חרמון" charset="0"/>
                <a:ea typeface="חרמון" charset="0"/>
                <a:cs typeface="חרמון" charset="0"/>
              </a:defRPr>
            </a:lvl9pPr>
          </a:lstStyle>
          <a:p>
            <a:pPr eaLnBrk="1" hangingPunct="1"/>
            <a:r>
              <a:rPr lang="es-AR" altLang="en-US" sz="2000" u="sng" dirty="0"/>
              <a:t>Sensores incluidos</a:t>
            </a:r>
          </a:p>
          <a:p>
            <a:pPr eaLnBrk="1" hangingPunct="1"/>
            <a:r>
              <a:rPr lang="es-AR" altLang="en-US" sz="1800" b="0" i="0" dirty="0"/>
              <a:t>Presión barométrica, Temperatura ambiente, Corriente, Distancia, GPS, Iluminación, </a:t>
            </a:r>
            <a:br>
              <a:rPr lang="es-AR" altLang="en-US" sz="1800" b="0" i="0" dirty="0"/>
            </a:br>
            <a:r>
              <a:rPr lang="es-AR" altLang="en-US" sz="1800" b="0" i="0" dirty="0"/>
              <a:t>Sonido, pH, Humedad relativa ambiente, Nivel Sonoro, Temperatura, Tensión</a:t>
            </a:r>
            <a:endParaRPr lang="es-AR" altLang="en-US" sz="1400" b="0" i="0" dirty="0"/>
          </a:p>
        </p:txBody>
      </p:sp>
      <p:sp>
        <p:nvSpPr>
          <p:cNvPr id="27" name="Title 1">
            <a:extLst>
              <a:ext uri="{FF2B5EF4-FFF2-40B4-BE49-F238E27FC236}">
                <a16:creationId xmlns:a16="http://schemas.microsoft.com/office/drawing/2014/main" id="{714DE61C-A75C-40B5-BAB8-3591B09DA1FF}"/>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spTree>
    <p:extLst>
      <p:ext uri="{BB962C8B-B14F-4D97-AF65-F5344CB8AC3E}">
        <p14:creationId xmlns:p14="http://schemas.microsoft.com/office/powerpoint/2010/main" val="393517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1DAD4FC3-262D-4ACA-B2FD-9BC4A818E9D1}"/>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12" name="Tabla 11">
            <a:extLst>
              <a:ext uri="{FF2B5EF4-FFF2-40B4-BE49-F238E27FC236}">
                <a16:creationId xmlns:a16="http://schemas.microsoft.com/office/drawing/2014/main" id="{86CEB96D-8E57-41F8-82A9-05F446578DB2}"/>
              </a:ext>
            </a:extLst>
          </p:cNvPr>
          <p:cNvGraphicFramePr>
            <a:graphicFrameLocks noGrp="1"/>
          </p:cNvGraphicFramePr>
          <p:nvPr>
            <p:extLst>
              <p:ext uri="{D42A27DB-BD31-4B8C-83A1-F6EECF244321}">
                <p14:modId xmlns:p14="http://schemas.microsoft.com/office/powerpoint/2010/main" val="1277730559"/>
              </p:ext>
            </p:extLst>
          </p:nvPr>
        </p:nvGraphicFramePr>
        <p:xfrm>
          <a:off x="495300" y="1463040"/>
          <a:ext cx="8181976" cy="3848926"/>
        </p:xfrm>
        <a:graphic>
          <a:graphicData uri="http://schemas.openxmlformats.org/drawingml/2006/table">
            <a:tbl>
              <a:tblPr>
                <a:tableStyleId>{5C22544A-7EE6-4342-B048-85BDC9FD1C3A}</a:tableStyleId>
              </a:tblPr>
              <a:tblGrid>
                <a:gridCol w="941339">
                  <a:extLst>
                    <a:ext uri="{9D8B030D-6E8A-4147-A177-3AD203B41FA5}">
                      <a16:colId xmlns:a16="http://schemas.microsoft.com/office/drawing/2014/main" val="2173478668"/>
                    </a:ext>
                  </a:extLst>
                </a:gridCol>
                <a:gridCol w="1127416">
                  <a:extLst>
                    <a:ext uri="{9D8B030D-6E8A-4147-A177-3AD203B41FA5}">
                      <a16:colId xmlns:a16="http://schemas.microsoft.com/office/drawing/2014/main" val="2608533766"/>
                    </a:ext>
                  </a:extLst>
                </a:gridCol>
                <a:gridCol w="941339">
                  <a:extLst>
                    <a:ext uri="{9D8B030D-6E8A-4147-A177-3AD203B41FA5}">
                      <a16:colId xmlns:a16="http://schemas.microsoft.com/office/drawing/2014/main" val="2193677732"/>
                    </a:ext>
                  </a:extLst>
                </a:gridCol>
                <a:gridCol w="1929195">
                  <a:extLst>
                    <a:ext uri="{9D8B030D-6E8A-4147-A177-3AD203B41FA5}">
                      <a16:colId xmlns:a16="http://schemas.microsoft.com/office/drawing/2014/main" val="1877831700"/>
                    </a:ext>
                  </a:extLst>
                </a:gridCol>
                <a:gridCol w="1214981">
                  <a:extLst>
                    <a:ext uri="{9D8B030D-6E8A-4147-A177-3AD203B41FA5}">
                      <a16:colId xmlns:a16="http://schemas.microsoft.com/office/drawing/2014/main" val="3815219554"/>
                    </a:ext>
                  </a:extLst>
                </a:gridCol>
                <a:gridCol w="2027706">
                  <a:extLst>
                    <a:ext uri="{9D8B030D-6E8A-4147-A177-3AD203B41FA5}">
                      <a16:colId xmlns:a16="http://schemas.microsoft.com/office/drawing/2014/main" val="1820218616"/>
                    </a:ext>
                  </a:extLst>
                </a:gridCol>
              </a:tblGrid>
              <a:tr h="776956">
                <a:tc>
                  <a:txBody>
                    <a:bodyPr/>
                    <a:lstStyle/>
                    <a:p>
                      <a:pPr algn="ctr" rtl="0" fontAlgn="b"/>
                      <a:r>
                        <a:rPr lang="es-AR" sz="1600" b="1" u="none" strike="noStrike" dirty="0">
                          <a:solidFill>
                            <a:schemeClr val="bg1"/>
                          </a:solidFill>
                          <a:effectLst/>
                        </a:rPr>
                        <a:t>Ícono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Tipo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Rango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Descripción</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Máxima velocidad de lectura</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Componente externo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2007982482"/>
                  </a:ext>
                </a:extLst>
              </a:tr>
              <a:tr h="1023990">
                <a:tc>
                  <a:txBody>
                    <a:bodyPr/>
                    <a:lstStyle/>
                    <a:p>
                      <a:pPr algn="l" fontAlgn="b"/>
                      <a:r>
                        <a:rPr lang="es-AR" sz="1000" u="none" strike="noStrike" dirty="0">
                          <a:effectLst/>
                        </a:rPr>
                        <a:t> </a:t>
                      </a:r>
                      <a:endParaRPr lang="es-A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Presión del aire</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 a 300 kPa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Medición de presión del aire/gases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016156308"/>
                  </a:ext>
                </a:extLst>
              </a:tr>
              <a:tr h="1023990">
                <a:tc>
                  <a:txBody>
                    <a:bodyPr/>
                    <a:lstStyle/>
                    <a:p>
                      <a:pPr algn="l" fontAlgn="b"/>
                      <a:r>
                        <a:rPr lang="es-AR" sz="1000" u="none" strike="noStrike" dirty="0">
                          <a:effectLst/>
                        </a:rPr>
                        <a:t> </a:t>
                      </a:r>
                      <a:endParaRPr lang="es-A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Temperatura ambiente</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-10 a +50 ºC</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Medición de la </a:t>
                      </a:r>
                      <a:r>
                        <a:rPr lang="es-AR" sz="1600" u="none" strike="noStrike" dirty="0" err="1">
                          <a:effectLst/>
                        </a:rPr>
                        <a:t>tempratura</a:t>
                      </a:r>
                      <a:r>
                        <a:rPr lang="es-AR" sz="1600" u="none" strike="noStrike" dirty="0">
                          <a:effectLst/>
                        </a:rPr>
                        <a:t> ambiente</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95711168"/>
                  </a:ext>
                </a:extLst>
              </a:tr>
              <a:tr h="1023990">
                <a:tc>
                  <a:txBody>
                    <a:bodyPr/>
                    <a:lstStyle/>
                    <a:p>
                      <a:pPr algn="l" fontAlgn="b"/>
                      <a:r>
                        <a:rPr lang="es-AR" sz="1000" u="none" strike="noStrike" dirty="0">
                          <a:effectLst/>
                        </a:rPr>
                        <a:t> </a:t>
                      </a:r>
                      <a:endParaRPr lang="es-AR"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Corriente</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-1 a +1 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Corriente eléctrica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24000/s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254629164"/>
                  </a:ext>
                </a:extLst>
              </a:tr>
            </a:tbl>
          </a:graphicData>
        </a:graphic>
      </p:graphicFrame>
      <p:pic>
        <p:nvPicPr>
          <p:cNvPr id="9" name="Imagen 8">
            <a:extLst>
              <a:ext uri="{FF2B5EF4-FFF2-40B4-BE49-F238E27FC236}">
                <a16:creationId xmlns:a16="http://schemas.microsoft.com/office/drawing/2014/main" id="{DE3A4AD6-A490-4F3A-A558-43B04E505EBA}"/>
              </a:ext>
            </a:extLst>
          </p:cNvPr>
          <p:cNvPicPr>
            <a:picLocks noChangeAspect="1"/>
          </p:cNvPicPr>
          <p:nvPr/>
        </p:nvPicPr>
        <p:blipFill>
          <a:blip r:embed="rId3"/>
          <a:stretch>
            <a:fillRect/>
          </a:stretch>
        </p:blipFill>
        <p:spPr>
          <a:xfrm>
            <a:off x="669331" y="2475586"/>
            <a:ext cx="595108" cy="554532"/>
          </a:xfrm>
          <a:prstGeom prst="rect">
            <a:avLst/>
          </a:prstGeom>
        </p:spPr>
      </p:pic>
      <p:pic>
        <p:nvPicPr>
          <p:cNvPr id="10" name="Imagen 9">
            <a:extLst>
              <a:ext uri="{FF2B5EF4-FFF2-40B4-BE49-F238E27FC236}">
                <a16:creationId xmlns:a16="http://schemas.microsoft.com/office/drawing/2014/main" id="{7B3CC3BC-12C5-4FF0-AAE4-890AE1BB11FE}"/>
              </a:ext>
            </a:extLst>
          </p:cNvPr>
          <p:cNvPicPr>
            <a:picLocks noChangeAspect="1"/>
          </p:cNvPicPr>
          <p:nvPr/>
        </p:nvPicPr>
        <p:blipFill>
          <a:blip r:embed="rId4"/>
          <a:stretch>
            <a:fillRect/>
          </a:stretch>
        </p:blipFill>
        <p:spPr>
          <a:xfrm>
            <a:off x="801351" y="3422414"/>
            <a:ext cx="463088" cy="636746"/>
          </a:xfrm>
          <a:prstGeom prst="rect">
            <a:avLst/>
          </a:prstGeom>
        </p:spPr>
      </p:pic>
      <p:pic>
        <p:nvPicPr>
          <p:cNvPr id="11" name="Imagen 10">
            <a:extLst>
              <a:ext uri="{FF2B5EF4-FFF2-40B4-BE49-F238E27FC236}">
                <a16:creationId xmlns:a16="http://schemas.microsoft.com/office/drawing/2014/main" id="{F27534D3-BB04-4CE7-AFB4-7163D503BE91}"/>
              </a:ext>
            </a:extLst>
          </p:cNvPr>
          <p:cNvPicPr>
            <a:picLocks noChangeAspect="1"/>
          </p:cNvPicPr>
          <p:nvPr/>
        </p:nvPicPr>
        <p:blipFill>
          <a:blip r:embed="rId5"/>
          <a:stretch>
            <a:fillRect/>
          </a:stretch>
        </p:blipFill>
        <p:spPr>
          <a:xfrm>
            <a:off x="761018" y="4451456"/>
            <a:ext cx="445904" cy="628651"/>
          </a:xfrm>
          <a:prstGeom prst="rect">
            <a:avLst/>
          </a:prstGeom>
        </p:spPr>
      </p:pic>
      <p:pic>
        <p:nvPicPr>
          <p:cNvPr id="13" name="Imagen 12">
            <a:extLst>
              <a:ext uri="{FF2B5EF4-FFF2-40B4-BE49-F238E27FC236}">
                <a16:creationId xmlns:a16="http://schemas.microsoft.com/office/drawing/2014/main" id="{E7733EA7-034F-468A-AE6C-09425D74A067}"/>
              </a:ext>
            </a:extLst>
          </p:cNvPr>
          <p:cNvPicPr>
            <a:picLocks noChangeAspect="1"/>
          </p:cNvPicPr>
          <p:nvPr/>
        </p:nvPicPr>
        <p:blipFill>
          <a:blip r:embed="rId6"/>
          <a:stretch>
            <a:fillRect/>
          </a:stretch>
        </p:blipFill>
        <p:spPr>
          <a:xfrm>
            <a:off x="7107935" y="2443633"/>
            <a:ext cx="1154239" cy="715203"/>
          </a:xfrm>
          <a:prstGeom prst="rect">
            <a:avLst/>
          </a:prstGeom>
        </p:spPr>
      </p:pic>
      <p:pic>
        <p:nvPicPr>
          <p:cNvPr id="14" name="Imagen 13">
            <a:extLst>
              <a:ext uri="{FF2B5EF4-FFF2-40B4-BE49-F238E27FC236}">
                <a16:creationId xmlns:a16="http://schemas.microsoft.com/office/drawing/2014/main" id="{3C539503-B04E-40B1-80D5-6290F07BB296}"/>
              </a:ext>
            </a:extLst>
          </p:cNvPr>
          <p:cNvPicPr>
            <a:picLocks noChangeAspect="1"/>
          </p:cNvPicPr>
          <p:nvPr/>
        </p:nvPicPr>
        <p:blipFill>
          <a:blip r:embed="rId7"/>
          <a:stretch>
            <a:fillRect/>
          </a:stretch>
        </p:blipFill>
        <p:spPr>
          <a:xfrm>
            <a:off x="6872001" y="4503907"/>
            <a:ext cx="1626108" cy="670017"/>
          </a:xfrm>
          <a:prstGeom prst="rect">
            <a:avLst/>
          </a:prstGeom>
        </p:spPr>
      </p:pic>
    </p:spTree>
    <p:extLst>
      <p:ext uri="{BB962C8B-B14F-4D97-AF65-F5344CB8AC3E}">
        <p14:creationId xmlns:p14="http://schemas.microsoft.com/office/powerpoint/2010/main" val="5179604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775F90C-C781-457D-A8E5-7B9C7441C797}"/>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2" name="Tabla 1">
            <a:extLst>
              <a:ext uri="{FF2B5EF4-FFF2-40B4-BE49-F238E27FC236}">
                <a16:creationId xmlns:a16="http://schemas.microsoft.com/office/drawing/2014/main" id="{1DCCC504-4B2E-438C-8FA1-00AA0BBCF4CE}"/>
              </a:ext>
            </a:extLst>
          </p:cNvPr>
          <p:cNvGraphicFramePr>
            <a:graphicFrameLocks noGrp="1"/>
          </p:cNvGraphicFramePr>
          <p:nvPr>
            <p:extLst>
              <p:ext uri="{D42A27DB-BD31-4B8C-83A1-F6EECF244321}">
                <p14:modId xmlns:p14="http://schemas.microsoft.com/office/powerpoint/2010/main" val="1248116761"/>
              </p:ext>
            </p:extLst>
          </p:nvPr>
        </p:nvGraphicFramePr>
        <p:xfrm>
          <a:off x="504414" y="1371981"/>
          <a:ext cx="8182385" cy="4045505"/>
        </p:xfrm>
        <a:graphic>
          <a:graphicData uri="http://schemas.openxmlformats.org/drawingml/2006/table">
            <a:tbl>
              <a:tblPr>
                <a:tableStyleId>{5C22544A-7EE6-4342-B048-85BDC9FD1C3A}</a:tableStyleId>
              </a:tblPr>
              <a:tblGrid>
                <a:gridCol w="941385">
                  <a:extLst>
                    <a:ext uri="{9D8B030D-6E8A-4147-A177-3AD203B41FA5}">
                      <a16:colId xmlns:a16="http://schemas.microsoft.com/office/drawing/2014/main" val="3624293269"/>
                    </a:ext>
                  </a:extLst>
                </a:gridCol>
                <a:gridCol w="1127472">
                  <a:extLst>
                    <a:ext uri="{9D8B030D-6E8A-4147-A177-3AD203B41FA5}">
                      <a16:colId xmlns:a16="http://schemas.microsoft.com/office/drawing/2014/main" val="658747698"/>
                    </a:ext>
                  </a:extLst>
                </a:gridCol>
                <a:gridCol w="941385">
                  <a:extLst>
                    <a:ext uri="{9D8B030D-6E8A-4147-A177-3AD203B41FA5}">
                      <a16:colId xmlns:a16="http://schemas.microsoft.com/office/drawing/2014/main" val="2521719124"/>
                    </a:ext>
                  </a:extLst>
                </a:gridCol>
                <a:gridCol w="1929292">
                  <a:extLst>
                    <a:ext uri="{9D8B030D-6E8A-4147-A177-3AD203B41FA5}">
                      <a16:colId xmlns:a16="http://schemas.microsoft.com/office/drawing/2014/main" val="2435907754"/>
                    </a:ext>
                  </a:extLst>
                </a:gridCol>
                <a:gridCol w="1215043">
                  <a:extLst>
                    <a:ext uri="{9D8B030D-6E8A-4147-A177-3AD203B41FA5}">
                      <a16:colId xmlns:a16="http://schemas.microsoft.com/office/drawing/2014/main" val="2923220768"/>
                    </a:ext>
                  </a:extLst>
                </a:gridCol>
                <a:gridCol w="2027808">
                  <a:extLst>
                    <a:ext uri="{9D8B030D-6E8A-4147-A177-3AD203B41FA5}">
                      <a16:colId xmlns:a16="http://schemas.microsoft.com/office/drawing/2014/main" val="4126253598"/>
                    </a:ext>
                  </a:extLst>
                </a:gridCol>
              </a:tblGrid>
              <a:tr h="750962">
                <a:tc>
                  <a:txBody>
                    <a:bodyPr/>
                    <a:lstStyle/>
                    <a:p>
                      <a:pPr algn="ctr" rtl="0" fontAlgn="b"/>
                      <a:r>
                        <a:rPr lang="es-AR" sz="1600" b="1" u="none" strike="noStrike" dirty="0">
                          <a:solidFill>
                            <a:schemeClr val="bg1"/>
                          </a:solidFill>
                          <a:effectLst/>
                        </a:rPr>
                        <a:t>Ícono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Tipo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Rango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Descripción</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Máxima velocidad de lectura</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Componente externo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2862653502"/>
                  </a:ext>
                </a:extLst>
              </a:tr>
              <a:tr h="109818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Distancia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600" u="none" strike="noStrike">
                          <a:effectLst/>
                        </a:rPr>
                        <a:t>20 cm a 10 m</a:t>
                      </a:r>
                      <a:endParaRPr lang="pt-B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Medición de distancias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25/s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731407910"/>
                  </a:ext>
                </a:extLst>
              </a:tr>
              <a:tr h="109818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Temperatura de la sonda externa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-25 a +125 ºC</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Mediciones generales, particularmente en líquidos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763385026"/>
                  </a:ext>
                </a:extLst>
              </a:tr>
              <a:tr h="109818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GPS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Latitud, longitud, rumbo, velocidad, fecha y hora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dirty="0">
                          <a:effectLst/>
                        </a:rPr>
                        <a:t>--</a:t>
                      </a: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856105429"/>
                  </a:ext>
                </a:extLst>
              </a:tr>
            </a:tbl>
          </a:graphicData>
        </a:graphic>
      </p:graphicFrame>
      <p:pic>
        <p:nvPicPr>
          <p:cNvPr id="6" name="Imagen 5">
            <a:extLst>
              <a:ext uri="{FF2B5EF4-FFF2-40B4-BE49-F238E27FC236}">
                <a16:creationId xmlns:a16="http://schemas.microsoft.com/office/drawing/2014/main" id="{D97813AF-5955-49CC-9AEF-7625A4F8D976}"/>
              </a:ext>
            </a:extLst>
          </p:cNvPr>
          <p:cNvPicPr>
            <a:picLocks noChangeAspect="1"/>
          </p:cNvPicPr>
          <p:nvPr/>
        </p:nvPicPr>
        <p:blipFill>
          <a:blip r:embed="rId3"/>
          <a:stretch>
            <a:fillRect/>
          </a:stretch>
        </p:blipFill>
        <p:spPr>
          <a:xfrm>
            <a:off x="775305" y="3441522"/>
            <a:ext cx="333375" cy="722313"/>
          </a:xfrm>
          <a:prstGeom prst="rect">
            <a:avLst/>
          </a:prstGeom>
        </p:spPr>
      </p:pic>
      <p:pic>
        <p:nvPicPr>
          <p:cNvPr id="7" name="Imagen 6">
            <a:extLst>
              <a:ext uri="{FF2B5EF4-FFF2-40B4-BE49-F238E27FC236}">
                <a16:creationId xmlns:a16="http://schemas.microsoft.com/office/drawing/2014/main" id="{7B49BEEC-0E82-4F4F-B59C-5B5A4F409186}"/>
              </a:ext>
            </a:extLst>
          </p:cNvPr>
          <p:cNvPicPr>
            <a:picLocks noChangeAspect="1"/>
          </p:cNvPicPr>
          <p:nvPr/>
        </p:nvPicPr>
        <p:blipFill>
          <a:blip r:embed="rId4"/>
          <a:stretch>
            <a:fillRect/>
          </a:stretch>
        </p:blipFill>
        <p:spPr>
          <a:xfrm>
            <a:off x="893620" y="2343652"/>
            <a:ext cx="215060" cy="683584"/>
          </a:xfrm>
          <a:prstGeom prst="rect">
            <a:avLst/>
          </a:prstGeom>
        </p:spPr>
      </p:pic>
      <p:pic>
        <p:nvPicPr>
          <p:cNvPr id="8" name="Imagen 7">
            <a:extLst>
              <a:ext uri="{FF2B5EF4-FFF2-40B4-BE49-F238E27FC236}">
                <a16:creationId xmlns:a16="http://schemas.microsoft.com/office/drawing/2014/main" id="{90505C35-8E40-4A9E-B990-D9643AFC2516}"/>
              </a:ext>
            </a:extLst>
          </p:cNvPr>
          <p:cNvPicPr>
            <a:picLocks noChangeAspect="1"/>
          </p:cNvPicPr>
          <p:nvPr/>
        </p:nvPicPr>
        <p:blipFill>
          <a:blip r:embed="rId5"/>
          <a:stretch>
            <a:fillRect/>
          </a:stretch>
        </p:blipFill>
        <p:spPr>
          <a:xfrm>
            <a:off x="775305" y="4578121"/>
            <a:ext cx="414337" cy="688221"/>
          </a:xfrm>
          <a:prstGeom prst="rect">
            <a:avLst/>
          </a:prstGeom>
        </p:spPr>
      </p:pic>
      <p:pic>
        <p:nvPicPr>
          <p:cNvPr id="9" name="Imagen 8">
            <a:extLst>
              <a:ext uri="{FF2B5EF4-FFF2-40B4-BE49-F238E27FC236}">
                <a16:creationId xmlns:a16="http://schemas.microsoft.com/office/drawing/2014/main" id="{473D360E-DA9A-4E07-9501-D64F12984990}"/>
              </a:ext>
            </a:extLst>
          </p:cNvPr>
          <p:cNvPicPr>
            <a:picLocks noChangeAspect="1"/>
          </p:cNvPicPr>
          <p:nvPr/>
        </p:nvPicPr>
        <p:blipFill>
          <a:blip r:embed="rId6"/>
          <a:stretch>
            <a:fillRect/>
          </a:stretch>
        </p:blipFill>
        <p:spPr>
          <a:xfrm>
            <a:off x="6949821" y="3266709"/>
            <a:ext cx="1438275" cy="1104900"/>
          </a:xfrm>
          <a:prstGeom prst="rect">
            <a:avLst/>
          </a:prstGeom>
        </p:spPr>
      </p:pic>
    </p:spTree>
    <p:extLst>
      <p:ext uri="{BB962C8B-B14F-4D97-AF65-F5344CB8AC3E}">
        <p14:creationId xmlns:p14="http://schemas.microsoft.com/office/powerpoint/2010/main" val="2885703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747A46A-FF7A-4ACE-AD56-0E7F40385DEC}"/>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32" name="Tabla 31">
            <a:extLst>
              <a:ext uri="{FF2B5EF4-FFF2-40B4-BE49-F238E27FC236}">
                <a16:creationId xmlns:a16="http://schemas.microsoft.com/office/drawing/2014/main" id="{47709483-92D6-4336-8950-834EBAA185FA}"/>
              </a:ext>
            </a:extLst>
          </p:cNvPr>
          <p:cNvGraphicFramePr>
            <a:graphicFrameLocks noGrp="1"/>
          </p:cNvGraphicFramePr>
          <p:nvPr>
            <p:extLst>
              <p:ext uri="{D42A27DB-BD31-4B8C-83A1-F6EECF244321}">
                <p14:modId xmlns:p14="http://schemas.microsoft.com/office/powerpoint/2010/main" val="4163975540"/>
              </p:ext>
            </p:extLst>
          </p:nvPr>
        </p:nvGraphicFramePr>
        <p:xfrm>
          <a:off x="523876" y="1181100"/>
          <a:ext cx="8067676" cy="4525964"/>
        </p:xfrm>
        <a:graphic>
          <a:graphicData uri="http://schemas.openxmlformats.org/drawingml/2006/table">
            <a:tbl>
              <a:tblPr>
                <a:tableStyleId>{5C22544A-7EE6-4342-B048-85BDC9FD1C3A}</a:tableStyleId>
              </a:tblPr>
              <a:tblGrid>
                <a:gridCol w="928187">
                  <a:extLst>
                    <a:ext uri="{9D8B030D-6E8A-4147-A177-3AD203B41FA5}">
                      <a16:colId xmlns:a16="http://schemas.microsoft.com/office/drawing/2014/main" val="4080385830"/>
                    </a:ext>
                  </a:extLst>
                </a:gridCol>
                <a:gridCol w="1111666">
                  <a:extLst>
                    <a:ext uri="{9D8B030D-6E8A-4147-A177-3AD203B41FA5}">
                      <a16:colId xmlns:a16="http://schemas.microsoft.com/office/drawing/2014/main" val="4226491379"/>
                    </a:ext>
                  </a:extLst>
                </a:gridCol>
                <a:gridCol w="928187">
                  <a:extLst>
                    <a:ext uri="{9D8B030D-6E8A-4147-A177-3AD203B41FA5}">
                      <a16:colId xmlns:a16="http://schemas.microsoft.com/office/drawing/2014/main" val="3928385434"/>
                    </a:ext>
                  </a:extLst>
                </a:gridCol>
                <a:gridCol w="1902246">
                  <a:extLst>
                    <a:ext uri="{9D8B030D-6E8A-4147-A177-3AD203B41FA5}">
                      <a16:colId xmlns:a16="http://schemas.microsoft.com/office/drawing/2014/main" val="1662739141"/>
                    </a:ext>
                  </a:extLst>
                </a:gridCol>
                <a:gridCol w="1198009">
                  <a:extLst>
                    <a:ext uri="{9D8B030D-6E8A-4147-A177-3AD203B41FA5}">
                      <a16:colId xmlns:a16="http://schemas.microsoft.com/office/drawing/2014/main" val="4226130980"/>
                    </a:ext>
                  </a:extLst>
                </a:gridCol>
                <a:gridCol w="1999381">
                  <a:extLst>
                    <a:ext uri="{9D8B030D-6E8A-4147-A177-3AD203B41FA5}">
                      <a16:colId xmlns:a16="http://schemas.microsoft.com/office/drawing/2014/main" val="1606983145"/>
                    </a:ext>
                  </a:extLst>
                </a:gridCol>
              </a:tblGrid>
              <a:tr h="660776">
                <a:tc>
                  <a:txBody>
                    <a:bodyPr/>
                    <a:lstStyle/>
                    <a:p>
                      <a:pPr algn="ctr" rtl="0" fontAlgn="b"/>
                      <a:r>
                        <a:rPr lang="es-AR" sz="1300" b="1" u="none" strike="noStrike">
                          <a:solidFill>
                            <a:schemeClr val="bg1"/>
                          </a:solidFill>
                          <a:effectLst/>
                        </a:rPr>
                        <a:t>Ícono</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Tipo</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Rango</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Descripción</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a:solidFill>
                            <a:schemeClr val="bg1"/>
                          </a:solidFill>
                          <a:effectLst/>
                        </a:rPr>
                        <a:t>Máxima velocidad de lectura</a:t>
                      </a:r>
                      <a:endParaRPr lang="es-AR" sz="1300" b="1" i="0" u="none" strike="noStrike">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300" b="1" u="none" strike="noStrike" dirty="0">
                          <a:solidFill>
                            <a:schemeClr val="bg1"/>
                          </a:solidFill>
                          <a:effectLst/>
                        </a:rPr>
                        <a:t>Componente externo</a:t>
                      </a:r>
                      <a:endParaRPr lang="es-AR" sz="13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4091318085"/>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Intensidad luminosa</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0 a 55000 lux</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Nivel de iluminación</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24000/s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418987496"/>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Nivel sonoro</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dirty="0">
                          <a:effectLst/>
                        </a:rPr>
                        <a:t>58 a 93 dB</a:t>
                      </a:r>
                      <a:endParaRPr lang="es-A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Medición de la intensidad sonora en escala logarítmica</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10/s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364643901"/>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Micrófono</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pt-BR" sz="1300" u="none" strike="noStrike" dirty="0">
                          <a:effectLst/>
                        </a:rPr>
                        <a:t>Forma de onda 0 a 5 V</a:t>
                      </a:r>
                      <a:endParaRPr lang="pt-B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Monitoreo de la forma de onda de presión del sonido</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24000/s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800" u="none" strike="noStrike">
                          <a:effectLst/>
                        </a:rPr>
                        <a:t>--</a:t>
                      </a:r>
                      <a:endParaRPr lang="es-AR" sz="8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163910958"/>
                  </a:ext>
                </a:extLst>
              </a:tr>
              <a:tr h="966297">
                <a:tc>
                  <a:txBody>
                    <a:bodyPr/>
                    <a:lstStyle/>
                    <a:p>
                      <a:pPr algn="l" fontAlgn="b"/>
                      <a:r>
                        <a:rPr lang="es-AR" sz="800" u="none" strike="noStrike">
                          <a:effectLst/>
                        </a:rPr>
                        <a:t> </a:t>
                      </a:r>
                      <a:endParaRPr lang="es-AR" sz="8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pH</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dirty="0">
                          <a:effectLst/>
                        </a:rPr>
                        <a:t>0 a 14</a:t>
                      </a:r>
                      <a:endParaRPr lang="es-A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dirty="0">
                          <a:effectLst/>
                        </a:rPr>
                        <a:t>Nivel de pH de soluciones</a:t>
                      </a:r>
                      <a:endParaRPr lang="es-AR" sz="13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300" u="none" strike="noStrike">
                          <a:effectLst/>
                        </a:rPr>
                        <a:t>10/s</a:t>
                      </a:r>
                      <a:endParaRPr lang="es-AR" sz="13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8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2299156894"/>
                  </a:ext>
                </a:extLst>
              </a:tr>
            </a:tbl>
          </a:graphicData>
        </a:graphic>
      </p:graphicFrame>
      <p:pic>
        <p:nvPicPr>
          <p:cNvPr id="37" name="Imagen 36">
            <a:extLst>
              <a:ext uri="{FF2B5EF4-FFF2-40B4-BE49-F238E27FC236}">
                <a16:creationId xmlns:a16="http://schemas.microsoft.com/office/drawing/2014/main" id="{A9C66BD4-501B-4BEB-9E29-D55A54295809}"/>
              </a:ext>
            </a:extLst>
          </p:cNvPr>
          <p:cNvPicPr>
            <a:picLocks noChangeAspect="1"/>
          </p:cNvPicPr>
          <p:nvPr/>
        </p:nvPicPr>
        <p:blipFill>
          <a:blip r:embed="rId3"/>
          <a:stretch>
            <a:fillRect/>
          </a:stretch>
        </p:blipFill>
        <p:spPr>
          <a:xfrm>
            <a:off x="733425" y="2115026"/>
            <a:ext cx="494347" cy="494347"/>
          </a:xfrm>
          <a:prstGeom prst="rect">
            <a:avLst/>
          </a:prstGeom>
        </p:spPr>
      </p:pic>
      <p:pic>
        <p:nvPicPr>
          <p:cNvPr id="38" name="Imagen 37">
            <a:extLst>
              <a:ext uri="{FF2B5EF4-FFF2-40B4-BE49-F238E27FC236}">
                <a16:creationId xmlns:a16="http://schemas.microsoft.com/office/drawing/2014/main" id="{0A2F6D75-DB7C-42CD-9402-0B76A2307108}"/>
              </a:ext>
            </a:extLst>
          </p:cNvPr>
          <p:cNvPicPr>
            <a:picLocks noChangeAspect="1"/>
          </p:cNvPicPr>
          <p:nvPr/>
        </p:nvPicPr>
        <p:blipFill>
          <a:blip r:embed="rId4"/>
          <a:stretch>
            <a:fillRect/>
          </a:stretch>
        </p:blipFill>
        <p:spPr>
          <a:xfrm>
            <a:off x="807993" y="2982579"/>
            <a:ext cx="345209" cy="607567"/>
          </a:xfrm>
          <a:prstGeom prst="rect">
            <a:avLst/>
          </a:prstGeom>
        </p:spPr>
      </p:pic>
      <p:pic>
        <p:nvPicPr>
          <p:cNvPr id="39" name="Imagen 38">
            <a:extLst>
              <a:ext uri="{FF2B5EF4-FFF2-40B4-BE49-F238E27FC236}">
                <a16:creationId xmlns:a16="http://schemas.microsoft.com/office/drawing/2014/main" id="{13DD51CB-BD33-47B1-A0C7-5B854DA56798}"/>
              </a:ext>
            </a:extLst>
          </p:cNvPr>
          <p:cNvPicPr>
            <a:picLocks noChangeAspect="1"/>
          </p:cNvPicPr>
          <p:nvPr/>
        </p:nvPicPr>
        <p:blipFill>
          <a:blip r:embed="rId4"/>
          <a:stretch>
            <a:fillRect/>
          </a:stretch>
        </p:blipFill>
        <p:spPr>
          <a:xfrm>
            <a:off x="819303" y="3963352"/>
            <a:ext cx="322588" cy="567754"/>
          </a:xfrm>
          <a:prstGeom prst="rect">
            <a:avLst/>
          </a:prstGeom>
        </p:spPr>
      </p:pic>
      <p:pic>
        <p:nvPicPr>
          <p:cNvPr id="40" name="Imagen 39">
            <a:extLst>
              <a:ext uri="{FF2B5EF4-FFF2-40B4-BE49-F238E27FC236}">
                <a16:creationId xmlns:a16="http://schemas.microsoft.com/office/drawing/2014/main" id="{8A52D028-D402-4E6F-B2C8-E0FC4E58F9D0}"/>
              </a:ext>
            </a:extLst>
          </p:cNvPr>
          <p:cNvPicPr>
            <a:picLocks noChangeAspect="1"/>
          </p:cNvPicPr>
          <p:nvPr/>
        </p:nvPicPr>
        <p:blipFill>
          <a:blip r:embed="rId5"/>
          <a:stretch>
            <a:fillRect/>
          </a:stretch>
        </p:blipFill>
        <p:spPr>
          <a:xfrm>
            <a:off x="780490" y="4953000"/>
            <a:ext cx="338697" cy="465708"/>
          </a:xfrm>
          <a:prstGeom prst="rect">
            <a:avLst/>
          </a:prstGeom>
        </p:spPr>
      </p:pic>
      <p:pic>
        <p:nvPicPr>
          <p:cNvPr id="41" name="Imagen 40">
            <a:extLst>
              <a:ext uri="{FF2B5EF4-FFF2-40B4-BE49-F238E27FC236}">
                <a16:creationId xmlns:a16="http://schemas.microsoft.com/office/drawing/2014/main" id="{3FE05BD1-27E9-4A1A-AEB2-6B78B8547042}"/>
              </a:ext>
            </a:extLst>
          </p:cNvPr>
          <p:cNvPicPr>
            <a:picLocks noChangeAspect="1"/>
          </p:cNvPicPr>
          <p:nvPr/>
        </p:nvPicPr>
        <p:blipFill>
          <a:blip r:embed="rId6"/>
          <a:stretch>
            <a:fillRect/>
          </a:stretch>
        </p:blipFill>
        <p:spPr>
          <a:xfrm>
            <a:off x="6882487" y="4774173"/>
            <a:ext cx="1318837" cy="823362"/>
          </a:xfrm>
          <a:prstGeom prst="rect">
            <a:avLst/>
          </a:prstGeom>
        </p:spPr>
      </p:pic>
    </p:spTree>
    <p:extLst>
      <p:ext uri="{BB962C8B-B14F-4D97-AF65-F5344CB8AC3E}">
        <p14:creationId xmlns:p14="http://schemas.microsoft.com/office/powerpoint/2010/main" val="3243046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2DA37F29-12E4-4078-8C49-FAE05D795DA3}"/>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Labdisc </a:t>
            </a:r>
            <a:r>
              <a:rPr lang="es-AR" dirty="0" err="1">
                <a:solidFill>
                  <a:srgbClr val="048AB4"/>
                </a:solidFill>
                <a:effectLst>
                  <a:outerShdw blurRad="38100" dist="38100" dir="2700000" algn="tl">
                    <a:srgbClr val="000000">
                      <a:alpha val="43137"/>
                    </a:srgbClr>
                  </a:outerShdw>
                </a:effectLst>
              </a:rPr>
              <a:t>gensci</a:t>
            </a:r>
            <a:r>
              <a:rPr lang="es-AR" dirty="0">
                <a:solidFill>
                  <a:srgbClr val="048AB4"/>
                </a:solidFill>
                <a:effectLst>
                  <a:outerShdw blurRad="38100" dist="38100" dir="2700000" algn="tl">
                    <a:srgbClr val="000000">
                      <a:alpha val="43137"/>
                    </a:srgbClr>
                  </a:outerShdw>
                </a:effectLst>
              </a:rPr>
              <a:t> (General </a:t>
            </a:r>
            <a:r>
              <a:rPr lang="es-AR" dirty="0" err="1">
                <a:solidFill>
                  <a:srgbClr val="048AB4"/>
                </a:solidFill>
                <a:effectLst>
                  <a:outerShdw blurRad="38100" dist="38100" dir="2700000" algn="tl">
                    <a:srgbClr val="000000">
                      <a:alpha val="43137"/>
                    </a:srgbClr>
                  </a:outerShdw>
                </a:effectLst>
              </a:rPr>
              <a:t>Science</a:t>
            </a:r>
            <a:r>
              <a:rPr lang="es-AR" dirty="0">
                <a:solidFill>
                  <a:srgbClr val="048AB4"/>
                </a:solidFill>
                <a:effectLst>
                  <a:outerShdw blurRad="38100" dist="38100" dir="2700000" algn="tl">
                    <a:srgbClr val="000000">
                      <a:alpha val="43137"/>
                    </a:srgbClr>
                  </a:outerShdw>
                </a:effectLst>
              </a:rPr>
              <a:t>)</a:t>
            </a:r>
          </a:p>
        </p:txBody>
      </p:sp>
      <p:graphicFrame>
        <p:nvGraphicFramePr>
          <p:cNvPr id="2" name="Tabla 1">
            <a:extLst>
              <a:ext uri="{FF2B5EF4-FFF2-40B4-BE49-F238E27FC236}">
                <a16:creationId xmlns:a16="http://schemas.microsoft.com/office/drawing/2014/main" id="{5A28B78B-F689-491C-9C53-2ABDD776544F}"/>
              </a:ext>
            </a:extLst>
          </p:cNvPr>
          <p:cNvGraphicFramePr>
            <a:graphicFrameLocks noGrp="1"/>
          </p:cNvGraphicFramePr>
          <p:nvPr>
            <p:extLst>
              <p:ext uri="{D42A27DB-BD31-4B8C-83A1-F6EECF244321}">
                <p14:modId xmlns:p14="http://schemas.microsoft.com/office/powerpoint/2010/main" val="989149046"/>
              </p:ext>
            </p:extLst>
          </p:nvPr>
        </p:nvGraphicFramePr>
        <p:xfrm>
          <a:off x="433388" y="1396197"/>
          <a:ext cx="8229599" cy="4139590"/>
        </p:xfrm>
        <a:graphic>
          <a:graphicData uri="http://schemas.openxmlformats.org/drawingml/2006/table">
            <a:tbl>
              <a:tblPr>
                <a:tableStyleId>{5C22544A-7EE6-4342-B048-85BDC9FD1C3A}</a:tableStyleId>
              </a:tblPr>
              <a:tblGrid>
                <a:gridCol w="946817">
                  <a:extLst>
                    <a:ext uri="{9D8B030D-6E8A-4147-A177-3AD203B41FA5}">
                      <a16:colId xmlns:a16="http://schemas.microsoft.com/office/drawing/2014/main" val="2615238534"/>
                    </a:ext>
                  </a:extLst>
                </a:gridCol>
                <a:gridCol w="1133978">
                  <a:extLst>
                    <a:ext uri="{9D8B030D-6E8A-4147-A177-3AD203B41FA5}">
                      <a16:colId xmlns:a16="http://schemas.microsoft.com/office/drawing/2014/main" val="2363005282"/>
                    </a:ext>
                  </a:extLst>
                </a:gridCol>
                <a:gridCol w="946817">
                  <a:extLst>
                    <a:ext uri="{9D8B030D-6E8A-4147-A177-3AD203B41FA5}">
                      <a16:colId xmlns:a16="http://schemas.microsoft.com/office/drawing/2014/main" val="3867882116"/>
                    </a:ext>
                  </a:extLst>
                </a:gridCol>
                <a:gridCol w="1940424">
                  <a:extLst>
                    <a:ext uri="{9D8B030D-6E8A-4147-A177-3AD203B41FA5}">
                      <a16:colId xmlns:a16="http://schemas.microsoft.com/office/drawing/2014/main" val="3543726736"/>
                    </a:ext>
                  </a:extLst>
                </a:gridCol>
                <a:gridCol w="1222054">
                  <a:extLst>
                    <a:ext uri="{9D8B030D-6E8A-4147-A177-3AD203B41FA5}">
                      <a16:colId xmlns:a16="http://schemas.microsoft.com/office/drawing/2014/main" val="4044382949"/>
                    </a:ext>
                  </a:extLst>
                </a:gridCol>
                <a:gridCol w="2039509">
                  <a:extLst>
                    <a:ext uri="{9D8B030D-6E8A-4147-A177-3AD203B41FA5}">
                      <a16:colId xmlns:a16="http://schemas.microsoft.com/office/drawing/2014/main" val="2913028144"/>
                    </a:ext>
                  </a:extLst>
                </a:gridCol>
              </a:tblGrid>
              <a:tr h="768427">
                <a:tc>
                  <a:txBody>
                    <a:bodyPr/>
                    <a:lstStyle/>
                    <a:p>
                      <a:pPr algn="ctr" rtl="0" fontAlgn="b"/>
                      <a:r>
                        <a:rPr lang="es-AR" sz="1600" b="1" u="none" strike="noStrike" dirty="0">
                          <a:solidFill>
                            <a:schemeClr val="bg1"/>
                          </a:solidFill>
                          <a:effectLst/>
                        </a:rPr>
                        <a:t>Ícono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Tipo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Rango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Descripción</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Máxima velocidad de lectura</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tc>
                  <a:txBody>
                    <a:bodyPr/>
                    <a:lstStyle/>
                    <a:p>
                      <a:pPr algn="ctr" rtl="0" fontAlgn="b"/>
                      <a:r>
                        <a:rPr lang="es-AR" sz="1600" b="1" u="none" strike="noStrike" dirty="0">
                          <a:solidFill>
                            <a:schemeClr val="bg1"/>
                          </a:solidFill>
                          <a:effectLst/>
                        </a:rPr>
                        <a:t>Componente externo</a:t>
                      </a:r>
                      <a:endParaRPr lang="es-AR" sz="1600" b="1" i="0" u="none" strike="noStrike" dirty="0">
                        <a:solidFill>
                          <a:schemeClr val="bg1"/>
                        </a:solidFill>
                        <a:effectLst/>
                        <a:latin typeface="Calibri" panose="020F0502020204030204" pitchFamily="34" charset="0"/>
                      </a:endParaRPr>
                    </a:p>
                  </a:txBody>
                  <a:tcPr marL="0" marR="0" marT="0" marB="0" anchor="b">
                    <a:solidFill>
                      <a:srgbClr val="00B0F0"/>
                    </a:solidFill>
                  </a:tcPr>
                </a:tc>
                <a:extLst>
                  <a:ext uri="{0D108BD9-81ED-4DB2-BD59-A6C34878D82A}">
                    <a16:rowId xmlns:a16="http://schemas.microsoft.com/office/drawing/2014/main" val="343371579"/>
                  </a:ext>
                </a:extLst>
              </a:tr>
              <a:tr h="112372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Humedad Relativa</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0 a 100%</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Medición del % de agua que cabe en el aire en relación al punto de saturación</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100/s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3893260648"/>
                  </a:ext>
                </a:extLst>
              </a:tr>
              <a:tr h="112372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Entrada auxiliar</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0 a 5 V</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Reservado a futuro para conectar otros sensores aún no desarrollados</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24000/s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000" u="none" strike="noStrike">
                          <a:effectLst/>
                        </a:rPr>
                        <a:t>--</a:t>
                      </a:r>
                      <a:endParaRPr lang="es-AR" sz="1000" b="0" i="0" u="none" strike="noStrike">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4010928374"/>
                  </a:ext>
                </a:extLst>
              </a:tr>
              <a:tr h="1123721">
                <a:tc>
                  <a:txBody>
                    <a:bodyPr/>
                    <a:lstStyle/>
                    <a:p>
                      <a:pPr algn="l" fontAlgn="b"/>
                      <a:r>
                        <a:rPr lang="es-AR" sz="1000" u="none" strike="noStrike">
                          <a:effectLst/>
                        </a:rPr>
                        <a:t> </a:t>
                      </a:r>
                      <a:endParaRPr lang="es-AR" sz="10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Voltaje</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 -30 a +30 V</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dirty="0">
                          <a:effectLst/>
                        </a:rPr>
                        <a:t>Mediciones en circuitos eléctricos de MUY BAJA TENSION</a:t>
                      </a:r>
                      <a:endParaRPr lang="es-AR" sz="16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AR" sz="1600" u="none" strike="noStrike">
                          <a:effectLst/>
                        </a:rPr>
                        <a:t>24000/s</a:t>
                      </a:r>
                      <a:endParaRPr lang="es-AR" sz="1600" b="0" i="0" u="none" strike="noStrike">
                        <a:solidFill>
                          <a:srgbClr val="000000"/>
                        </a:solidFill>
                        <a:effectLst/>
                        <a:latin typeface="Calibri" panose="020F0502020204030204" pitchFamily="34" charset="0"/>
                      </a:endParaRPr>
                    </a:p>
                  </a:txBody>
                  <a:tcPr marL="0" marR="0" marT="0" marB="0" anchor="ctr"/>
                </a:tc>
                <a:tc>
                  <a:txBody>
                    <a:bodyPr/>
                    <a:lstStyle/>
                    <a:p>
                      <a:pPr algn="ctr" fontAlgn="ctr"/>
                      <a:endParaRPr lang="es-AR" sz="1000" b="0" i="0" u="none" strike="noStrike" dirty="0">
                        <a:solidFill>
                          <a:srgbClr val="000000"/>
                        </a:solidFill>
                        <a:effectLst/>
                        <a:latin typeface="Calibri" panose="020F0502020204030204" pitchFamily="34" charset="0"/>
                      </a:endParaRPr>
                    </a:p>
                  </a:txBody>
                  <a:tcPr marL="0" marR="0" marT="0" marB="0" anchor="ctr"/>
                </a:tc>
                <a:extLst>
                  <a:ext uri="{0D108BD9-81ED-4DB2-BD59-A6C34878D82A}">
                    <a16:rowId xmlns:a16="http://schemas.microsoft.com/office/drawing/2014/main" val="1828074744"/>
                  </a:ext>
                </a:extLst>
              </a:tr>
            </a:tbl>
          </a:graphicData>
        </a:graphic>
      </p:graphicFrame>
      <p:pic>
        <p:nvPicPr>
          <p:cNvPr id="6" name="Imagen 5">
            <a:extLst>
              <a:ext uri="{FF2B5EF4-FFF2-40B4-BE49-F238E27FC236}">
                <a16:creationId xmlns:a16="http://schemas.microsoft.com/office/drawing/2014/main" id="{67F341BB-9EE9-4186-A792-FF32BBF83BF1}"/>
              </a:ext>
            </a:extLst>
          </p:cNvPr>
          <p:cNvPicPr>
            <a:picLocks noChangeAspect="1"/>
          </p:cNvPicPr>
          <p:nvPr/>
        </p:nvPicPr>
        <p:blipFill>
          <a:blip r:embed="rId3"/>
          <a:stretch>
            <a:fillRect/>
          </a:stretch>
        </p:blipFill>
        <p:spPr>
          <a:xfrm>
            <a:off x="715822" y="2523280"/>
            <a:ext cx="444004" cy="513380"/>
          </a:xfrm>
          <a:prstGeom prst="rect">
            <a:avLst/>
          </a:prstGeom>
        </p:spPr>
      </p:pic>
      <p:pic>
        <p:nvPicPr>
          <p:cNvPr id="7" name="Imagen 6">
            <a:extLst>
              <a:ext uri="{FF2B5EF4-FFF2-40B4-BE49-F238E27FC236}">
                <a16:creationId xmlns:a16="http://schemas.microsoft.com/office/drawing/2014/main" id="{657BAA85-E81B-443B-A7C6-67889F689F1B}"/>
              </a:ext>
            </a:extLst>
          </p:cNvPr>
          <p:cNvPicPr>
            <a:picLocks noChangeAspect="1"/>
          </p:cNvPicPr>
          <p:nvPr/>
        </p:nvPicPr>
        <p:blipFill>
          <a:blip r:embed="rId4"/>
          <a:stretch>
            <a:fillRect/>
          </a:stretch>
        </p:blipFill>
        <p:spPr>
          <a:xfrm>
            <a:off x="657856" y="3713822"/>
            <a:ext cx="501970" cy="307088"/>
          </a:xfrm>
          <a:prstGeom prst="rect">
            <a:avLst/>
          </a:prstGeom>
        </p:spPr>
      </p:pic>
      <p:pic>
        <p:nvPicPr>
          <p:cNvPr id="8" name="Imagen 7">
            <a:extLst>
              <a:ext uri="{FF2B5EF4-FFF2-40B4-BE49-F238E27FC236}">
                <a16:creationId xmlns:a16="http://schemas.microsoft.com/office/drawing/2014/main" id="{38C2E2D1-7255-4E76-A08B-621CE1B96CAD}"/>
              </a:ext>
            </a:extLst>
          </p:cNvPr>
          <p:cNvPicPr>
            <a:picLocks noChangeAspect="1"/>
          </p:cNvPicPr>
          <p:nvPr/>
        </p:nvPicPr>
        <p:blipFill>
          <a:blip r:embed="rId5"/>
          <a:stretch>
            <a:fillRect/>
          </a:stretch>
        </p:blipFill>
        <p:spPr>
          <a:xfrm>
            <a:off x="657856" y="4689545"/>
            <a:ext cx="452833" cy="631221"/>
          </a:xfrm>
          <a:prstGeom prst="rect">
            <a:avLst/>
          </a:prstGeom>
        </p:spPr>
      </p:pic>
      <p:pic>
        <p:nvPicPr>
          <p:cNvPr id="9" name="Imagen 8">
            <a:extLst>
              <a:ext uri="{FF2B5EF4-FFF2-40B4-BE49-F238E27FC236}">
                <a16:creationId xmlns:a16="http://schemas.microsoft.com/office/drawing/2014/main" id="{72C7B529-5150-4F8D-B7AB-2D9EE4398752}"/>
              </a:ext>
            </a:extLst>
          </p:cNvPr>
          <p:cNvPicPr>
            <a:picLocks noChangeAspect="1"/>
          </p:cNvPicPr>
          <p:nvPr/>
        </p:nvPicPr>
        <p:blipFill>
          <a:blip r:embed="rId6"/>
          <a:stretch>
            <a:fillRect/>
          </a:stretch>
        </p:blipFill>
        <p:spPr>
          <a:xfrm>
            <a:off x="6831012" y="4611058"/>
            <a:ext cx="1722438" cy="709708"/>
          </a:xfrm>
          <a:prstGeom prst="rect">
            <a:avLst/>
          </a:prstGeom>
        </p:spPr>
      </p:pic>
    </p:spTree>
    <p:extLst>
      <p:ext uri="{BB962C8B-B14F-4D97-AF65-F5344CB8AC3E}">
        <p14:creationId xmlns:p14="http://schemas.microsoft.com/office/powerpoint/2010/main" val="39326758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¿qué viene en la caja?</a:t>
            </a:r>
          </a:p>
        </p:txBody>
      </p:sp>
    </p:spTree>
    <p:custDataLst>
      <p:tags r:id="rId1"/>
    </p:custDataLst>
    <p:extLst>
      <p:ext uri="{BB962C8B-B14F-4D97-AF65-F5344CB8AC3E}">
        <p14:creationId xmlns:p14="http://schemas.microsoft.com/office/powerpoint/2010/main" val="40158085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35094" y="1301021"/>
            <a:ext cx="3274963" cy="3176033"/>
          </a:xfrm>
          <a:prstGeom prst="rect">
            <a:avLst/>
          </a:prstGeom>
          <a:noFill/>
          <a:extLst>
            <a:ext uri="{909E8E84-426E-40DD-AFC4-6F175D3DCCD1}">
              <a14:hiddenFill xmlns:a14="http://schemas.microsoft.com/office/drawing/2010/main">
                <a:solidFill>
                  <a:srgbClr val="FFFFFF"/>
                </a:solidFill>
              </a14:hiddenFill>
            </a:ext>
          </a:extLst>
        </p:spPr>
      </p:pic>
      <p:cxnSp>
        <p:nvCxnSpPr>
          <p:cNvPr id="3" name="מחבר חץ ישר 2"/>
          <p:cNvCxnSpPr>
            <a:cxnSpLocks/>
            <a:endCxn id="11" idx="0"/>
          </p:cNvCxnSpPr>
          <p:nvPr/>
        </p:nvCxnSpPr>
        <p:spPr bwMode="auto">
          <a:xfrm>
            <a:off x="4795788" y="3657600"/>
            <a:ext cx="2365618" cy="542462"/>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מחבר חץ ישר 11"/>
          <p:cNvCxnSpPr>
            <a:cxnSpLocks/>
            <a:endCxn id="10" idx="0"/>
          </p:cNvCxnSpPr>
          <p:nvPr/>
        </p:nvCxnSpPr>
        <p:spPr bwMode="auto">
          <a:xfrm>
            <a:off x="3938186" y="3738623"/>
            <a:ext cx="258141" cy="914513"/>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 name="מחבר חץ ישר 14"/>
          <p:cNvCxnSpPr>
            <a:cxnSpLocks/>
            <a:endCxn id="18" idx="0"/>
          </p:cNvCxnSpPr>
          <p:nvPr/>
        </p:nvCxnSpPr>
        <p:spPr bwMode="auto">
          <a:xfrm flipH="1">
            <a:off x="1845204" y="3298785"/>
            <a:ext cx="1554993" cy="531945"/>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 name="מלבן 9"/>
          <p:cNvSpPr/>
          <p:nvPr/>
        </p:nvSpPr>
        <p:spPr>
          <a:xfrm>
            <a:off x="3033555" y="4653136"/>
            <a:ext cx="2325543" cy="738664"/>
          </a:xfrm>
          <a:prstGeom prst="rect">
            <a:avLst/>
          </a:prstGeom>
        </p:spPr>
        <p:txBody>
          <a:bodyPr wrap="square">
            <a:spAutoFit/>
          </a:bodyPr>
          <a:lstStyle/>
          <a:p>
            <a:pPr algn="ctr"/>
            <a:r>
              <a:rPr lang="es-AR" sz="2400" b="1" dirty="0"/>
              <a:t>ESCAPE</a:t>
            </a:r>
          </a:p>
          <a:p>
            <a:pPr algn="ctr"/>
            <a:r>
              <a:rPr lang="es-AR" dirty="0"/>
              <a:t>(también encendido)</a:t>
            </a:r>
          </a:p>
        </p:txBody>
      </p:sp>
      <p:sp>
        <p:nvSpPr>
          <p:cNvPr id="18" name="מלבן 17"/>
          <p:cNvSpPr/>
          <p:nvPr/>
        </p:nvSpPr>
        <p:spPr>
          <a:xfrm>
            <a:off x="358847" y="3830730"/>
            <a:ext cx="2972713" cy="738664"/>
          </a:xfrm>
          <a:prstGeom prst="rect">
            <a:avLst/>
          </a:prstGeom>
        </p:spPr>
        <p:txBody>
          <a:bodyPr wrap="square">
            <a:spAutoFit/>
          </a:bodyPr>
          <a:lstStyle/>
          <a:p>
            <a:pPr algn="ctr"/>
            <a:r>
              <a:rPr lang="es-AR" sz="2400" b="1" dirty="0"/>
              <a:t>ENTER</a:t>
            </a:r>
          </a:p>
          <a:p>
            <a:pPr algn="ctr"/>
            <a:r>
              <a:rPr lang="es-AR" dirty="0"/>
              <a:t>(también comenzar a grabar)</a:t>
            </a:r>
          </a:p>
        </p:txBody>
      </p:sp>
      <p:sp>
        <p:nvSpPr>
          <p:cNvPr id="11" name="מלבן 10"/>
          <p:cNvSpPr/>
          <p:nvPr/>
        </p:nvSpPr>
        <p:spPr>
          <a:xfrm>
            <a:off x="5732526" y="4200062"/>
            <a:ext cx="2857760" cy="738664"/>
          </a:xfrm>
          <a:prstGeom prst="rect">
            <a:avLst/>
          </a:prstGeom>
        </p:spPr>
        <p:txBody>
          <a:bodyPr wrap="square">
            <a:spAutoFit/>
          </a:bodyPr>
          <a:lstStyle/>
          <a:p>
            <a:pPr algn="ctr"/>
            <a:r>
              <a:rPr lang="es-AR" sz="2400" b="1" dirty="0"/>
              <a:t>SCROLL</a:t>
            </a:r>
          </a:p>
          <a:p>
            <a:pPr algn="ctr"/>
            <a:r>
              <a:rPr lang="es-AR" dirty="0"/>
              <a:t>(también activar Bluetooth)</a:t>
            </a:r>
          </a:p>
        </p:txBody>
      </p:sp>
      <p:sp>
        <p:nvSpPr>
          <p:cNvPr id="16" name="Title 1">
            <a:extLst>
              <a:ext uri="{FF2B5EF4-FFF2-40B4-BE49-F238E27FC236}">
                <a16:creationId xmlns:a16="http://schemas.microsoft.com/office/drawing/2014/main" id="{21403C0C-8C6E-44D0-9C9A-F781DD381A5E}"/>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spTree>
    <p:custDataLst>
      <p:tags r:id="rId1"/>
    </p:custDataLst>
    <p:extLst>
      <p:ext uri="{BB962C8B-B14F-4D97-AF65-F5344CB8AC3E}">
        <p14:creationId xmlns:p14="http://schemas.microsoft.com/office/powerpoint/2010/main" val="2661042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0081ABD4-FBB2-406A-8132-6974829F0BBE}"/>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7" name="Picture 2"/>
          <p:cNvPicPr>
            <a:picLocks noChangeAspect="1" noChangeArrowheads="1"/>
          </p:cNvPicPr>
          <p:nvPr/>
        </p:nvPicPr>
        <p:blipFill rotWithShape="1">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r="68971" b="68366"/>
          <a:stretch/>
        </p:blipFill>
        <p:spPr bwMode="auto">
          <a:xfrm>
            <a:off x="2915816" y="1298154"/>
            <a:ext cx="3096344" cy="11947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6" name="Grupo 15">
            <a:extLst>
              <a:ext uri="{FF2B5EF4-FFF2-40B4-BE49-F238E27FC236}">
                <a16:creationId xmlns:a16="http://schemas.microsoft.com/office/drawing/2014/main" id="{09D3D232-3057-44F2-A233-FE7ED4BB3D18}"/>
              </a:ext>
            </a:extLst>
          </p:cNvPr>
          <p:cNvGrpSpPr/>
          <p:nvPr/>
        </p:nvGrpSpPr>
        <p:grpSpPr>
          <a:xfrm>
            <a:off x="215687" y="1983114"/>
            <a:ext cx="3463948" cy="1743650"/>
            <a:chOff x="215687" y="1983114"/>
            <a:chExt cx="3463948" cy="1743650"/>
          </a:xfrm>
        </p:grpSpPr>
        <p:pic>
          <p:nvPicPr>
            <p:cNvPr id="4" name="Imagen 3">
              <a:extLst>
                <a:ext uri="{FF2B5EF4-FFF2-40B4-BE49-F238E27FC236}">
                  <a16:creationId xmlns:a16="http://schemas.microsoft.com/office/drawing/2014/main" id="{0DBE621E-8788-489D-87C9-626BD63C5F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687" y="1983114"/>
              <a:ext cx="3463948" cy="1743650"/>
            </a:xfrm>
            <a:prstGeom prst="rect">
              <a:avLst/>
            </a:prstGeom>
          </p:spPr>
        </p:pic>
        <p:sp>
          <p:nvSpPr>
            <p:cNvPr id="2" name="TextBox 1"/>
            <p:cNvSpPr txBox="1"/>
            <p:nvPr/>
          </p:nvSpPr>
          <p:spPr>
            <a:xfrm>
              <a:off x="934638" y="2501863"/>
              <a:ext cx="720080" cy="707886"/>
            </a:xfrm>
            <a:prstGeom prst="rect">
              <a:avLst/>
            </a:prstGeom>
            <a:noFill/>
          </p:spPr>
          <p:txBody>
            <a:bodyPr wrap="square" rtlCol="0">
              <a:spAutoFit/>
            </a:bodyPr>
            <a:lstStyle/>
            <a:p>
              <a:r>
                <a:rPr lang="es-AR" sz="4000" dirty="0">
                  <a:solidFill>
                    <a:schemeClr val="bg1"/>
                  </a:solidFill>
                </a:rPr>
                <a:t>3</a:t>
              </a:r>
            </a:p>
          </p:txBody>
        </p:sp>
      </p:grpSp>
      <p:grpSp>
        <p:nvGrpSpPr>
          <p:cNvPr id="17" name="Grupo 16">
            <a:extLst>
              <a:ext uri="{FF2B5EF4-FFF2-40B4-BE49-F238E27FC236}">
                <a16:creationId xmlns:a16="http://schemas.microsoft.com/office/drawing/2014/main" id="{D2729F48-A4B7-4241-9090-FF377B742D72}"/>
              </a:ext>
            </a:extLst>
          </p:cNvPr>
          <p:cNvGrpSpPr/>
          <p:nvPr/>
        </p:nvGrpSpPr>
        <p:grpSpPr>
          <a:xfrm>
            <a:off x="2848319" y="2982958"/>
            <a:ext cx="3241024" cy="1674020"/>
            <a:chOff x="2848319" y="2982958"/>
            <a:chExt cx="3241024" cy="1674020"/>
          </a:xfrm>
        </p:grpSpPr>
        <p:pic>
          <p:nvPicPr>
            <p:cNvPr id="6" name="Imagen 5">
              <a:extLst>
                <a:ext uri="{FF2B5EF4-FFF2-40B4-BE49-F238E27FC236}">
                  <a16:creationId xmlns:a16="http://schemas.microsoft.com/office/drawing/2014/main" id="{37950F72-C382-4D08-BDCD-8DBE935B9E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48319" y="2982958"/>
              <a:ext cx="3241024" cy="1674020"/>
            </a:xfrm>
            <a:prstGeom prst="rect">
              <a:avLst/>
            </a:prstGeom>
          </p:spPr>
        </p:pic>
        <p:sp>
          <p:nvSpPr>
            <p:cNvPr id="13" name="TextBox 12"/>
            <p:cNvSpPr txBox="1"/>
            <p:nvPr/>
          </p:nvSpPr>
          <p:spPr>
            <a:xfrm>
              <a:off x="4334129" y="3499208"/>
              <a:ext cx="720080" cy="707886"/>
            </a:xfrm>
            <a:prstGeom prst="rect">
              <a:avLst/>
            </a:prstGeom>
            <a:noFill/>
          </p:spPr>
          <p:txBody>
            <a:bodyPr wrap="square" rtlCol="0">
              <a:spAutoFit/>
            </a:bodyPr>
            <a:lstStyle/>
            <a:p>
              <a:r>
                <a:rPr lang="es-AR" sz="4000" dirty="0">
                  <a:solidFill>
                    <a:schemeClr val="bg1"/>
                  </a:solidFill>
                </a:rPr>
                <a:t>6</a:t>
              </a:r>
            </a:p>
          </p:txBody>
        </p:sp>
      </p:grpSp>
      <p:grpSp>
        <p:nvGrpSpPr>
          <p:cNvPr id="11" name="Grupo 10">
            <a:extLst>
              <a:ext uri="{FF2B5EF4-FFF2-40B4-BE49-F238E27FC236}">
                <a16:creationId xmlns:a16="http://schemas.microsoft.com/office/drawing/2014/main" id="{9CB7F903-496A-4521-9D5D-5C535ED0D5AB}"/>
              </a:ext>
            </a:extLst>
          </p:cNvPr>
          <p:cNvGrpSpPr/>
          <p:nvPr/>
        </p:nvGrpSpPr>
        <p:grpSpPr>
          <a:xfrm>
            <a:off x="5601376" y="3944189"/>
            <a:ext cx="3120599" cy="1666339"/>
            <a:chOff x="5521124" y="3218177"/>
            <a:chExt cx="3120599" cy="1666339"/>
          </a:xfrm>
        </p:grpSpPr>
        <p:pic>
          <p:nvPicPr>
            <p:cNvPr id="9" name="Imagen 8">
              <a:extLst>
                <a:ext uri="{FF2B5EF4-FFF2-40B4-BE49-F238E27FC236}">
                  <a16:creationId xmlns:a16="http://schemas.microsoft.com/office/drawing/2014/main" id="{DAD4E7F8-A07B-448E-9D1E-9D3280E28D5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521124" y="3218177"/>
              <a:ext cx="3120599" cy="1666339"/>
            </a:xfrm>
            <a:prstGeom prst="rect">
              <a:avLst/>
            </a:prstGeom>
          </p:spPr>
        </p:pic>
        <p:sp>
          <p:nvSpPr>
            <p:cNvPr id="14" name="TextBox 13"/>
            <p:cNvSpPr txBox="1"/>
            <p:nvPr/>
          </p:nvSpPr>
          <p:spPr>
            <a:xfrm>
              <a:off x="7921643" y="3697403"/>
              <a:ext cx="720080" cy="707886"/>
            </a:xfrm>
            <a:prstGeom prst="rect">
              <a:avLst/>
            </a:prstGeom>
            <a:noFill/>
          </p:spPr>
          <p:txBody>
            <a:bodyPr wrap="square" rtlCol="0">
              <a:spAutoFit/>
            </a:bodyPr>
            <a:lstStyle/>
            <a:p>
              <a:r>
                <a:rPr lang="es-AR" sz="4000" dirty="0">
                  <a:solidFill>
                    <a:schemeClr val="bg1"/>
                  </a:solidFill>
                </a:rPr>
                <a:t>1</a:t>
              </a:r>
            </a:p>
          </p:txBody>
        </p:sp>
      </p:grpSp>
      <p:pic>
        <p:nvPicPr>
          <p:cNvPr id="21" name="Imagen 20">
            <a:extLst>
              <a:ext uri="{FF2B5EF4-FFF2-40B4-BE49-F238E27FC236}">
                <a16:creationId xmlns:a16="http://schemas.microsoft.com/office/drawing/2014/main" id="{B4205BFD-A88E-49EE-96E5-E1C978F522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1673" y="1499071"/>
            <a:ext cx="1880616" cy="1002792"/>
          </a:xfrm>
          <a:prstGeom prst="rect">
            <a:avLst/>
          </a:prstGeom>
        </p:spPr>
      </p:pic>
    </p:spTree>
    <p:custDataLst>
      <p:tags r:id="rId1"/>
    </p:custDataLst>
    <p:extLst>
      <p:ext uri="{BB962C8B-B14F-4D97-AF65-F5344CB8AC3E}">
        <p14:creationId xmlns:p14="http://schemas.microsoft.com/office/powerpoint/2010/main" val="35945787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bwMode="auto">
          <a:xfrm>
            <a:off x="3707904" y="2996952"/>
            <a:ext cx="4184934" cy="2592288"/>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2" name="Title 1">
            <a:extLst>
              <a:ext uri="{FF2B5EF4-FFF2-40B4-BE49-F238E27FC236}">
                <a16:creationId xmlns:a16="http://schemas.microsoft.com/office/drawing/2014/main" id="{5CC47878-0470-4F75-8205-36BAEFE08A5C}"/>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8" name="Imagen 7">
            <a:extLst>
              <a:ext uri="{FF2B5EF4-FFF2-40B4-BE49-F238E27FC236}">
                <a16:creationId xmlns:a16="http://schemas.microsoft.com/office/drawing/2014/main" id="{13D6A70F-88E2-4638-8E54-B706BE28DB0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075" y="3212156"/>
            <a:ext cx="4307762" cy="2340697"/>
          </a:xfrm>
          <a:prstGeom prst="rect">
            <a:avLst/>
          </a:prstGeom>
        </p:spPr>
      </p:pic>
      <p:pic>
        <p:nvPicPr>
          <p:cNvPr id="13" name="Imagen 12">
            <a:extLst>
              <a:ext uri="{FF2B5EF4-FFF2-40B4-BE49-F238E27FC236}">
                <a16:creationId xmlns:a16="http://schemas.microsoft.com/office/drawing/2014/main" id="{4849259F-D3B6-4A4A-B7CA-AA841951A55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0057" y="1571216"/>
            <a:ext cx="2610680" cy="1394052"/>
          </a:xfrm>
          <a:prstGeom prst="rect">
            <a:avLst/>
          </a:prstGeom>
        </p:spPr>
      </p:pic>
      <p:cxnSp>
        <p:nvCxnSpPr>
          <p:cNvPr id="27" name="Conector recto de flecha 26">
            <a:extLst>
              <a:ext uri="{FF2B5EF4-FFF2-40B4-BE49-F238E27FC236}">
                <a16:creationId xmlns:a16="http://schemas.microsoft.com/office/drawing/2014/main" id="{DD3D246E-D451-4695-A531-88D0AA4EEBF0}"/>
              </a:ext>
            </a:extLst>
          </p:cNvPr>
          <p:cNvCxnSpPr>
            <a:cxnSpLocks/>
          </p:cNvCxnSpPr>
          <p:nvPr/>
        </p:nvCxnSpPr>
        <p:spPr>
          <a:xfrm>
            <a:off x="2855495" y="2550695"/>
            <a:ext cx="1704453" cy="717029"/>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pic>
        <p:nvPicPr>
          <p:cNvPr id="36" name="Imagen 35">
            <a:extLst>
              <a:ext uri="{FF2B5EF4-FFF2-40B4-BE49-F238E27FC236}">
                <a16:creationId xmlns:a16="http://schemas.microsoft.com/office/drawing/2014/main" id="{718C2DFC-611A-4AA1-ACF3-C5D428ED8DF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31673" y="1499071"/>
            <a:ext cx="1880616" cy="1002792"/>
          </a:xfrm>
          <a:prstGeom prst="rect">
            <a:avLst/>
          </a:prstGeom>
        </p:spPr>
      </p:pic>
    </p:spTree>
    <p:custDataLst>
      <p:tags r:id="rId1"/>
    </p:custDataLst>
    <p:extLst>
      <p:ext uri="{BB962C8B-B14F-4D97-AF65-F5344CB8AC3E}">
        <p14:creationId xmlns:p14="http://schemas.microsoft.com/office/powerpoint/2010/main" val="158381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2000"/>
                                        <p:tgtEl>
                                          <p:spTgt spid="27"/>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2F74C981-A836-42A5-95E5-F0E9A520B575}"/>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5" name="Imagen 4">
            <a:extLst>
              <a:ext uri="{FF2B5EF4-FFF2-40B4-BE49-F238E27FC236}">
                <a16:creationId xmlns:a16="http://schemas.microsoft.com/office/drawing/2014/main" id="{B38E8162-6E3A-4EB7-9F96-933B6233E4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7470" y="2290693"/>
            <a:ext cx="2521025" cy="1318333"/>
          </a:xfrm>
          <a:prstGeom prst="rect">
            <a:avLst/>
          </a:prstGeom>
        </p:spPr>
      </p:pic>
      <p:pic>
        <p:nvPicPr>
          <p:cNvPr id="8" name="Imagen 7">
            <a:extLst>
              <a:ext uri="{FF2B5EF4-FFF2-40B4-BE49-F238E27FC236}">
                <a16:creationId xmlns:a16="http://schemas.microsoft.com/office/drawing/2014/main" id="{2307EB49-EF8B-4F93-B38A-41AC65B96C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8239" y="3033400"/>
            <a:ext cx="2807002" cy="1495795"/>
          </a:xfrm>
          <a:prstGeom prst="rect">
            <a:avLst/>
          </a:prstGeom>
        </p:spPr>
      </p:pic>
      <p:pic>
        <p:nvPicPr>
          <p:cNvPr id="10" name="Imagen 9">
            <a:extLst>
              <a:ext uri="{FF2B5EF4-FFF2-40B4-BE49-F238E27FC236}">
                <a16:creationId xmlns:a16="http://schemas.microsoft.com/office/drawing/2014/main" id="{A1B03623-4A34-47F8-842E-78279B6D709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36609" y="3649625"/>
            <a:ext cx="3617703" cy="1901397"/>
          </a:xfrm>
          <a:prstGeom prst="rect">
            <a:avLst/>
          </a:prstGeom>
        </p:spPr>
      </p:pic>
      <p:pic>
        <p:nvPicPr>
          <p:cNvPr id="13" name="Imagen 12">
            <a:extLst>
              <a:ext uri="{FF2B5EF4-FFF2-40B4-BE49-F238E27FC236}">
                <a16:creationId xmlns:a16="http://schemas.microsoft.com/office/drawing/2014/main" id="{719A6A37-BB74-402B-A475-E2D8ABA0CE82}"/>
              </a:ext>
            </a:extLst>
          </p:cNvPr>
          <p:cNvPicPr>
            <a:picLocks noChangeAspect="1"/>
          </p:cNvPicPr>
          <p:nvPr/>
        </p:nvPicPr>
        <p:blipFill>
          <a:blip r:embed="rId7"/>
          <a:stretch>
            <a:fillRect/>
          </a:stretch>
        </p:blipFill>
        <p:spPr>
          <a:xfrm>
            <a:off x="573456" y="1477022"/>
            <a:ext cx="2497196" cy="2834061"/>
          </a:xfrm>
          <a:prstGeom prst="rect">
            <a:avLst/>
          </a:prstGeom>
        </p:spPr>
      </p:pic>
      <p:pic>
        <p:nvPicPr>
          <p:cNvPr id="31" name="Imagen 30">
            <a:extLst>
              <a:ext uri="{FF2B5EF4-FFF2-40B4-BE49-F238E27FC236}">
                <a16:creationId xmlns:a16="http://schemas.microsoft.com/office/drawing/2014/main" id="{E572BAA0-C544-41B7-8E78-CB2F7E030D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31673" y="1499071"/>
            <a:ext cx="1880616" cy="1002792"/>
          </a:xfrm>
          <a:prstGeom prst="rect">
            <a:avLst/>
          </a:prstGeom>
        </p:spPr>
      </p:pic>
    </p:spTree>
    <p:custDataLst>
      <p:tags r:id="rId1"/>
    </p:custDataLst>
    <p:extLst>
      <p:ext uri="{BB962C8B-B14F-4D97-AF65-F5344CB8AC3E}">
        <p14:creationId xmlns:p14="http://schemas.microsoft.com/office/powerpoint/2010/main" val="288187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239AF35C-C496-4C5F-8C73-F977C5A820A3}"/>
              </a:ext>
            </a:extLst>
          </p:cNvPr>
          <p:cNvGrpSpPr/>
          <p:nvPr/>
        </p:nvGrpSpPr>
        <p:grpSpPr>
          <a:xfrm>
            <a:off x="799181" y="1690007"/>
            <a:ext cx="2476500" cy="2427605"/>
            <a:chOff x="1190939" y="2492896"/>
            <a:chExt cx="2476500" cy="2427605"/>
          </a:xfrm>
        </p:grpSpPr>
        <p:grpSp>
          <p:nvGrpSpPr>
            <p:cNvPr id="8" name="Group 2"/>
            <p:cNvGrpSpPr>
              <a:grpSpLocks/>
            </p:cNvGrpSpPr>
            <p:nvPr/>
          </p:nvGrpSpPr>
          <p:grpSpPr bwMode="auto">
            <a:xfrm>
              <a:off x="1190939" y="2492896"/>
              <a:ext cx="2476500" cy="2427605"/>
              <a:chOff x="1560" y="2558"/>
              <a:chExt cx="3900" cy="3823"/>
            </a:xfrm>
          </p:grpSpPr>
          <p:sp>
            <p:nvSpPr>
              <p:cNvPr id="9" name="AutoShape 3"/>
              <p:cNvSpPr>
                <a:spLocks noChangeArrowheads="1"/>
              </p:cNvSpPr>
              <p:nvPr/>
            </p:nvSpPr>
            <p:spPr bwMode="auto">
              <a:xfrm>
                <a:off x="1560" y="2558"/>
                <a:ext cx="2205" cy="795"/>
              </a:xfrm>
              <a:prstGeom prst="roundRect">
                <a:avLst>
                  <a:gd name="adj" fmla="val 16667"/>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AutoShape 9"/>
              <p:cNvSpPr>
                <a:spLocks noChangeArrowheads="1"/>
              </p:cNvSpPr>
              <p:nvPr/>
            </p:nvSpPr>
            <p:spPr bwMode="auto">
              <a:xfrm rot="16200000">
                <a:off x="3987" y="4908"/>
                <a:ext cx="2151" cy="795"/>
              </a:xfrm>
              <a:prstGeom prst="roundRect">
                <a:avLst>
                  <a:gd name="adj" fmla="val 16667"/>
                </a:avLst>
              </a:prstGeom>
              <a:noFill/>
              <a:ln w="9525">
                <a:solidFill>
                  <a:srgbClr val="808080"/>
                </a:solidFill>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24"/>
              <p:cNvSpPr>
                <a:spLocks noChangeShapeType="1"/>
              </p:cNvSpPr>
              <p:nvPr/>
            </p:nvSpPr>
            <p:spPr bwMode="auto">
              <a:xfrm>
                <a:off x="2655" y="5391"/>
                <a:ext cx="201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AutoShape 29"/>
              <p:cNvSpPr>
                <a:spLocks noChangeShapeType="1"/>
              </p:cNvSpPr>
              <p:nvPr/>
            </p:nvSpPr>
            <p:spPr bwMode="auto">
              <a:xfrm>
                <a:off x="2655" y="3353"/>
                <a:ext cx="0" cy="2038"/>
              </a:xfrm>
              <a:prstGeom prst="straightConnector1">
                <a:avLst/>
              </a:prstGeom>
              <a:noFill/>
              <a:ln w="9525">
                <a:solidFill>
                  <a:srgbClr val="000000"/>
                </a:solidFill>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grpSp>
        <p:pic>
          <p:nvPicPr>
            <p:cNvPr id="48" name="Picture 47" descr="info_icon.bmp"/>
            <p:cNvPicPr/>
            <p:nvPr/>
          </p:nvPicPr>
          <p:blipFill>
            <a:blip r:embed="rId4">
              <a:extLst>
                <a:ext uri="{28A0092B-C50C-407E-A947-70E740481C1C}">
                  <a14:useLocalDpi xmlns:a14="http://schemas.microsoft.com/office/drawing/2010/main" val="0"/>
                </a:ext>
              </a:extLst>
            </a:blip>
            <a:srcRect/>
            <a:stretch>
              <a:fillRect/>
            </a:stretch>
          </p:blipFill>
          <p:spPr bwMode="auto">
            <a:xfrm>
              <a:off x="2141851" y="2581478"/>
              <a:ext cx="304800" cy="304800"/>
            </a:xfrm>
            <a:prstGeom prst="rect">
              <a:avLst/>
            </a:prstGeom>
            <a:noFill/>
          </p:spPr>
        </p:pic>
        <p:pic>
          <p:nvPicPr>
            <p:cNvPr id="49" name="Picture 48" descr="config_icon.bmp"/>
            <p:cNvPicPr/>
            <p:nvPr/>
          </p:nvPicPr>
          <p:blipFill>
            <a:blip r:embed="rId5">
              <a:extLst>
                <a:ext uri="{28A0092B-C50C-407E-A947-70E740481C1C}">
                  <a14:useLocalDpi xmlns:a14="http://schemas.microsoft.com/office/drawing/2010/main" val="0"/>
                </a:ext>
              </a:extLst>
            </a:blip>
            <a:srcRect/>
            <a:stretch>
              <a:fillRect/>
            </a:stretch>
          </p:blipFill>
          <p:spPr bwMode="auto">
            <a:xfrm>
              <a:off x="1738626" y="2592908"/>
              <a:ext cx="304800" cy="304800"/>
            </a:xfrm>
            <a:prstGeom prst="rect">
              <a:avLst/>
            </a:prstGeom>
            <a:noFill/>
          </p:spPr>
        </p:pic>
        <p:pic>
          <p:nvPicPr>
            <p:cNvPr id="50" name="Picture 49" descr="setup_icon.bmp"/>
            <p:cNvPicPr/>
            <p:nvPr/>
          </p:nvPicPr>
          <p:blipFill>
            <a:blip r:embed="rId6">
              <a:extLst>
                <a:ext uri="{28A0092B-C50C-407E-A947-70E740481C1C}">
                  <a14:useLocalDpi xmlns:a14="http://schemas.microsoft.com/office/drawing/2010/main" val="0"/>
                </a:ext>
              </a:extLst>
            </a:blip>
            <a:srcRect/>
            <a:stretch>
              <a:fillRect/>
            </a:stretch>
          </p:blipFill>
          <p:spPr bwMode="auto">
            <a:xfrm>
              <a:off x="1316351" y="2571953"/>
              <a:ext cx="323850" cy="323850"/>
            </a:xfrm>
            <a:prstGeom prst="rect">
              <a:avLst/>
            </a:prstGeom>
            <a:noFill/>
          </p:spPr>
        </p:pic>
        <p:pic>
          <p:nvPicPr>
            <p:cNvPr id="51" name="Picture 50" descr="temp_icon.bmp"/>
            <p:cNvPicPr/>
            <p:nvPr/>
          </p:nvPicPr>
          <p:blipFill>
            <a:blip r:embed="rId7">
              <a:extLst>
                <a:ext uri="{28A0092B-C50C-407E-A947-70E740481C1C}">
                  <a14:useLocalDpi xmlns:a14="http://schemas.microsoft.com/office/drawing/2010/main" val="0"/>
                </a:ext>
              </a:extLst>
            </a:blip>
            <a:srcRect/>
            <a:stretch>
              <a:fillRect/>
            </a:stretch>
          </p:blipFill>
          <p:spPr bwMode="auto">
            <a:xfrm>
              <a:off x="3261031" y="4535373"/>
              <a:ext cx="295275" cy="295275"/>
            </a:xfrm>
            <a:prstGeom prst="rect">
              <a:avLst/>
            </a:prstGeom>
            <a:noFill/>
          </p:spPr>
        </p:pic>
        <p:pic>
          <p:nvPicPr>
            <p:cNvPr id="52" name="Picture 51" descr="languages_icon.bmp"/>
            <p:cNvPicPr/>
            <p:nvPr/>
          </p:nvPicPr>
          <p:blipFill>
            <a:blip r:embed="rId8">
              <a:extLst>
                <a:ext uri="{28A0092B-C50C-407E-A947-70E740481C1C}">
                  <a14:useLocalDpi xmlns:a14="http://schemas.microsoft.com/office/drawing/2010/main" val="0"/>
                </a:ext>
              </a:extLst>
            </a:blip>
            <a:srcRect/>
            <a:stretch>
              <a:fillRect/>
            </a:stretch>
          </p:blipFill>
          <p:spPr bwMode="auto">
            <a:xfrm>
              <a:off x="3261031" y="3682568"/>
              <a:ext cx="295275" cy="295275"/>
            </a:xfrm>
            <a:prstGeom prst="rect">
              <a:avLst/>
            </a:prstGeom>
            <a:noFill/>
          </p:spPr>
        </p:pic>
        <p:pic>
          <p:nvPicPr>
            <p:cNvPr id="53" name="Picture 52" descr="bluetooth_icon.bmp"/>
            <p:cNvPicPr/>
            <p:nvPr/>
          </p:nvPicPr>
          <p:blipFill>
            <a:blip r:embed="rId9">
              <a:extLst>
                <a:ext uri="{28A0092B-C50C-407E-A947-70E740481C1C}">
                  <a14:useLocalDpi xmlns:a14="http://schemas.microsoft.com/office/drawing/2010/main" val="0"/>
                </a:ext>
              </a:extLst>
            </a:blip>
            <a:srcRect/>
            <a:stretch>
              <a:fillRect/>
            </a:stretch>
          </p:blipFill>
          <p:spPr bwMode="auto">
            <a:xfrm>
              <a:off x="3261031" y="4144213"/>
              <a:ext cx="295275" cy="295275"/>
            </a:xfrm>
            <a:prstGeom prst="rect">
              <a:avLst/>
            </a:prstGeom>
            <a:noFill/>
          </p:spPr>
        </p:pic>
      </p:grpSp>
      <p:sp>
        <p:nvSpPr>
          <p:cNvPr id="24" name="Title 1">
            <a:extLst>
              <a:ext uri="{FF2B5EF4-FFF2-40B4-BE49-F238E27FC236}">
                <a16:creationId xmlns:a16="http://schemas.microsoft.com/office/drawing/2014/main" id="{798966E7-C6BE-4724-B7F9-5A16A7523A12}"/>
              </a:ext>
            </a:extLst>
          </p:cNvPr>
          <p:cNvSpPr txBox="1">
            <a:spLocks/>
          </p:cNvSpPr>
          <p:nvPr/>
        </p:nvSpPr>
        <p:spPr bwMode="auto">
          <a:xfrm>
            <a:off x="761018"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General – Teclas de Control</a:t>
            </a:r>
          </a:p>
        </p:txBody>
      </p:sp>
      <p:pic>
        <p:nvPicPr>
          <p:cNvPr id="25" name="Imagen 24">
            <a:extLst>
              <a:ext uri="{FF2B5EF4-FFF2-40B4-BE49-F238E27FC236}">
                <a16:creationId xmlns:a16="http://schemas.microsoft.com/office/drawing/2014/main" id="{6C0FE7D7-18E4-4E6B-8FD6-1C825942072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831673" y="1499071"/>
            <a:ext cx="1880616" cy="1002792"/>
          </a:xfrm>
          <a:prstGeom prst="rect">
            <a:avLst/>
          </a:prstGeom>
        </p:spPr>
      </p:pic>
      <p:pic>
        <p:nvPicPr>
          <p:cNvPr id="4" name="Imagen 3">
            <a:extLst>
              <a:ext uri="{FF2B5EF4-FFF2-40B4-BE49-F238E27FC236}">
                <a16:creationId xmlns:a16="http://schemas.microsoft.com/office/drawing/2014/main" id="{DA6F9D0B-BE8F-4461-B690-2C7C78AEB5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509776" y="1991452"/>
            <a:ext cx="2716326" cy="1426071"/>
          </a:xfrm>
          <a:prstGeom prst="rect">
            <a:avLst/>
          </a:prstGeom>
        </p:spPr>
      </p:pic>
      <p:pic>
        <p:nvPicPr>
          <p:cNvPr id="13" name="Imagen 12">
            <a:extLst>
              <a:ext uri="{FF2B5EF4-FFF2-40B4-BE49-F238E27FC236}">
                <a16:creationId xmlns:a16="http://schemas.microsoft.com/office/drawing/2014/main" id="{C842460B-DFBF-48FA-B348-BC6F05B6C6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081276" y="2804917"/>
            <a:ext cx="3225681" cy="1663363"/>
          </a:xfrm>
          <a:prstGeom prst="rect">
            <a:avLst/>
          </a:prstGeom>
        </p:spPr>
      </p:pic>
      <p:pic>
        <p:nvPicPr>
          <p:cNvPr id="16" name="Imagen 15">
            <a:extLst>
              <a:ext uri="{FF2B5EF4-FFF2-40B4-BE49-F238E27FC236}">
                <a16:creationId xmlns:a16="http://schemas.microsoft.com/office/drawing/2014/main" id="{BB033722-61A7-4D56-8FAC-E7DD5A86F79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49932" y="3732485"/>
            <a:ext cx="3611800" cy="1868792"/>
          </a:xfrm>
          <a:prstGeom prst="rect">
            <a:avLst/>
          </a:prstGeom>
        </p:spPr>
      </p:pic>
    </p:spTree>
    <p:custDataLst>
      <p:tags r:id="rId1"/>
    </p:custDataLst>
    <p:extLst>
      <p:ext uri="{BB962C8B-B14F-4D97-AF65-F5344CB8AC3E}">
        <p14:creationId xmlns:p14="http://schemas.microsoft.com/office/powerpoint/2010/main" val="22688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mph" presetSubtype="0" fill="remove" nodeType="clickEffect">
                                  <p:stCondLst>
                                    <p:cond delay="0"/>
                                  </p:stCondLst>
                                  <p:childTnLst>
                                    <p:animClr clrSpc="rgb" dir="cw">
                                      <p:cBhvr override="childStyle">
                                        <p:cTn id="11" dur="250" autoRev="1" fill="remove"/>
                                        <p:tgtEl>
                                          <p:spTgt spid="25"/>
                                        </p:tgtEl>
                                        <p:attrNameLst>
                                          <p:attrName>style.color</p:attrName>
                                        </p:attrNameLst>
                                      </p:cBhvr>
                                      <p:to>
                                        <a:schemeClr val="bg1"/>
                                      </p:to>
                                    </p:animClr>
                                    <p:animClr clrSpc="rgb" dir="cw">
                                      <p:cBhvr>
                                        <p:cTn id="12" dur="250" autoRev="1" fill="remove"/>
                                        <p:tgtEl>
                                          <p:spTgt spid="25"/>
                                        </p:tgtEl>
                                        <p:attrNameLst>
                                          <p:attrName>fillcolor</p:attrName>
                                        </p:attrNameLst>
                                      </p:cBhvr>
                                      <p:to>
                                        <a:schemeClr val="bg1"/>
                                      </p:to>
                                    </p:animClr>
                                    <p:set>
                                      <p:cBhvr>
                                        <p:cTn id="13" dur="250" autoRev="1" fill="remove"/>
                                        <p:tgtEl>
                                          <p:spTgt spid="25"/>
                                        </p:tgtEl>
                                        <p:attrNameLst>
                                          <p:attrName>fill.type</p:attrName>
                                        </p:attrNameLst>
                                      </p:cBhvr>
                                      <p:to>
                                        <p:strVal val="solid"/>
                                      </p:to>
                                    </p:set>
                                    <p:set>
                                      <p:cBhvr>
                                        <p:cTn id="14" dur="250" autoRev="1" fill="remove"/>
                                        <p:tgtEl>
                                          <p:spTgt spid="25"/>
                                        </p:tgtEl>
                                        <p:attrNameLst>
                                          <p:attrName>fill.on</p:attrName>
                                        </p:attrNameLst>
                                      </p:cBhvr>
                                      <p:to>
                                        <p:strVal val="tru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fade">
                                      <p:cBhvr>
                                        <p:cTn id="2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644654" y="2434534"/>
            <a:ext cx="3402600" cy="3299814"/>
          </a:xfrm>
          <a:prstGeom prst="rect">
            <a:avLst/>
          </a:prstGeom>
          <a:noFill/>
          <a:extLst>
            <a:ext uri="{909E8E84-426E-40DD-AFC4-6F175D3DCCD1}">
              <a14:hiddenFill xmlns:a14="http://schemas.microsoft.com/office/drawing/2010/main">
                <a:solidFill>
                  <a:srgbClr val="FFFFFF"/>
                </a:solidFill>
              </a14:hiddenFill>
            </a:ext>
          </a:extLst>
        </p:spPr>
      </p:pic>
      <p:sp>
        <p:nvSpPr>
          <p:cNvPr id="12" name="הסבר אליפטי 11"/>
          <p:cNvSpPr/>
          <p:nvPr/>
        </p:nvSpPr>
        <p:spPr bwMode="auto">
          <a:xfrm flipH="1">
            <a:off x="4764506" y="1674547"/>
            <a:ext cx="2745160" cy="1064785"/>
          </a:xfrm>
          <a:prstGeom prst="wedgeEllipseCallout">
            <a:avLst>
              <a:gd name="adj1" fmla="val 44347"/>
              <a:gd name="adj2" fmla="val 69199"/>
            </a:avLst>
          </a:prstGeom>
          <a:solidFill>
            <a:schemeClr val="accent1">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algn="ctr"/>
            <a:r>
              <a:rPr lang="es-AR" sz="2000" b="1" u="sng" dirty="0">
                <a:solidFill>
                  <a:schemeClr val="bg1"/>
                </a:solidFill>
                <a:effectLst>
                  <a:outerShdw blurRad="38100" dist="38100" dir="2700000" algn="tl">
                    <a:srgbClr val="000000">
                      <a:alpha val="43137"/>
                    </a:srgbClr>
                  </a:outerShdw>
                </a:effectLst>
              </a:rPr>
              <a:t>¡Muchas gracias!</a:t>
            </a:r>
          </a:p>
        </p:txBody>
      </p:sp>
      <p:sp>
        <p:nvSpPr>
          <p:cNvPr id="2" name="Bocadillo nube: nube 1">
            <a:extLst>
              <a:ext uri="{FF2B5EF4-FFF2-40B4-BE49-F238E27FC236}">
                <a16:creationId xmlns:a16="http://schemas.microsoft.com/office/drawing/2014/main" id="{7025A67D-2472-4385-B46B-E72C9C6A20DF}"/>
              </a:ext>
            </a:extLst>
          </p:cNvPr>
          <p:cNvSpPr/>
          <p:nvPr/>
        </p:nvSpPr>
        <p:spPr>
          <a:xfrm>
            <a:off x="4411580" y="1351834"/>
            <a:ext cx="3215206" cy="1710209"/>
          </a:xfrm>
          <a:prstGeom prst="cloudCallout">
            <a:avLst>
              <a:gd name="adj1" fmla="val -39271"/>
              <a:gd name="adj2" fmla="val 63347"/>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AR" b="1" u="sng" dirty="0">
                <a:solidFill>
                  <a:schemeClr val="bg1"/>
                </a:solidFill>
                <a:effectLst>
                  <a:outerShdw blurRad="38100" dist="38100" dir="2700000" algn="tl">
                    <a:srgbClr val="000000">
                      <a:alpha val="43137"/>
                    </a:srgbClr>
                  </a:outerShdw>
                </a:effectLst>
                <a:sym typeface="Wingdings" panose="05000000000000000000" pitchFamily="2" charset="2"/>
              </a:rPr>
              <a:t>(buen momento para un recreo) </a:t>
            </a:r>
            <a:endParaRPr lang="es-AR" b="1" u="sng" dirty="0">
              <a:solidFill>
                <a:schemeClr val="bg1"/>
              </a:solidFill>
              <a:effectLst>
                <a:outerShdw blurRad="38100" dist="38100" dir="2700000" algn="tl">
                  <a:srgbClr val="000000">
                    <a:alpha val="43137"/>
                  </a:srgbClr>
                </a:outerShdw>
              </a:effectLst>
            </a:endParaRPr>
          </a:p>
        </p:txBody>
      </p:sp>
    </p:spTree>
    <p:custDataLst>
      <p:tags r:id="rId1"/>
    </p:custDataLst>
    <p:extLst>
      <p:ext uri="{BB962C8B-B14F-4D97-AF65-F5344CB8AC3E}">
        <p14:creationId xmlns:p14="http://schemas.microsoft.com/office/powerpoint/2010/main" val="10551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par>
                          <p:cTn id="8" fill="hold">
                            <p:stCondLst>
                              <p:cond delay="500"/>
                            </p:stCondLst>
                            <p:childTnLst>
                              <p:par>
                                <p:cTn id="9" presetID="10" presetClass="entr" presetSubtype="0" fill="hold" grpId="0"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61CA19E9-66DB-4053-99A7-E763E26843EE}"/>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¿Qué viene en la caja?</a:t>
            </a:r>
          </a:p>
        </p:txBody>
      </p:sp>
      <p:pic>
        <p:nvPicPr>
          <p:cNvPr id="10" name="Imagen 9">
            <a:extLst>
              <a:ext uri="{FF2B5EF4-FFF2-40B4-BE49-F238E27FC236}">
                <a16:creationId xmlns:a16="http://schemas.microsoft.com/office/drawing/2014/main" id="{D4BA5D67-5F70-4177-8309-C5806F5D01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87937" y="1434905"/>
            <a:ext cx="4448987" cy="4004926"/>
          </a:xfrm>
          <a:prstGeom prst="rect">
            <a:avLst/>
          </a:prstGeom>
          <a:ln>
            <a:solidFill>
              <a:schemeClr val="tx1"/>
            </a:solidFill>
          </a:ln>
        </p:spPr>
      </p:pic>
      <p:pic>
        <p:nvPicPr>
          <p:cNvPr id="12" name="Imagen 11">
            <a:extLst>
              <a:ext uri="{FF2B5EF4-FFF2-40B4-BE49-F238E27FC236}">
                <a16:creationId xmlns:a16="http://schemas.microsoft.com/office/drawing/2014/main" id="{FF965385-28B7-47DC-B56D-17A2609504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68549" y="3634770"/>
            <a:ext cx="1805061" cy="1805061"/>
          </a:xfrm>
          <a:prstGeom prst="rect">
            <a:avLst/>
          </a:prstGeom>
        </p:spPr>
      </p:pic>
      <p:sp>
        <p:nvSpPr>
          <p:cNvPr id="2" name="Rectángulo 1">
            <a:extLst>
              <a:ext uri="{FF2B5EF4-FFF2-40B4-BE49-F238E27FC236}">
                <a16:creationId xmlns:a16="http://schemas.microsoft.com/office/drawing/2014/main" id="{D6E9DD61-6C29-463C-96CE-67B48FD51862}"/>
              </a:ext>
            </a:extLst>
          </p:cNvPr>
          <p:cNvSpPr/>
          <p:nvPr/>
        </p:nvSpPr>
        <p:spPr>
          <a:xfrm>
            <a:off x="3975100" y="1438079"/>
            <a:ext cx="1390650" cy="114915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7" name="Rectángulo 6">
            <a:extLst>
              <a:ext uri="{FF2B5EF4-FFF2-40B4-BE49-F238E27FC236}">
                <a16:creationId xmlns:a16="http://schemas.microsoft.com/office/drawing/2014/main" id="{43D02C86-B085-4CF2-B32A-EBE5C7DE6BEA}"/>
              </a:ext>
            </a:extLst>
          </p:cNvPr>
          <p:cNvSpPr/>
          <p:nvPr/>
        </p:nvSpPr>
        <p:spPr>
          <a:xfrm>
            <a:off x="2094286" y="1438487"/>
            <a:ext cx="1880814" cy="14217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1" name="Rectángulo 10">
            <a:extLst>
              <a:ext uri="{FF2B5EF4-FFF2-40B4-BE49-F238E27FC236}">
                <a16:creationId xmlns:a16="http://schemas.microsoft.com/office/drawing/2014/main" id="{5AF51AF1-910E-45C9-AB4E-0C19F9AB6E12}"/>
              </a:ext>
            </a:extLst>
          </p:cNvPr>
          <p:cNvSpPr/>
          <p:nvPr/>
        </p:nvSpPr>
        <p:spPr>
          <a:xfrm>
            <a:off x="4155281" y="3790951"/>
            <a:ext cx="1212850" cy="16488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3" name="Rectángulo 12">
            <a:extLst>
              <a:ext uri="{FF2B5EF4-FFF2-40B4-BE49-F238E27FC236}">
                <a16:creationId xmlns:a16="http://schemas.microsoft.com/office/drawing/2014/main" id="{039A07EC-E0E1-4226-862D-02093AB831CD}"/>
              </a:ext>
            </a:extLst>
          </p:cNvPr>
          <p:cNvSpPr/>
          <p:nvPr/>
        </p:nvSpPr>
        <p:spPr>
          <a:xfrm>
            <a:off x="2093303" y="4082655"/>
            <a:ext cx="2077057" cy="135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4" name="Rectángulo 13">
            <a:extLst>
              <a:ext uri="{FF2B5EF4-FFF2-40B4-BE49-F238E27FC236}">
                <a16:creationId xmlns:a16="http://schemas.microsoft.com/office/drawing/2014/main" id="{EF9F4492-125C-469D-B8A7-594214866C66}"/>
              </a:ext>
            </a:extLst>
          </p:cNvPr>
          <p:cNvSpPr/>
          <p:nvPr/>
        </p:nvSpPr>
        <p:spPr>
          <a:xfrm>
            <a:off x="5368131" y="3378200"/>
            <a:ext cx="1171174" cy="2061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5" name="Rectángulo 14">
            <a:extLst>
              <a:ext uri="{FF2B5EF4-FFF2-40B4-BE49-F238E27FC236}">
                <a16:creationId xmlns:a16="http://schemas.microsoft.com/office/drawing/2014/main" id="{74198D55-6723-44CE-9D69-E4C987EF9BEF}"/>
              </a:ext>
            </a:extLst>
          </p:cNvPr>
          <p:cNvSpPr/>
          <p:nvPr/>
        </p:nvSpPr>
        <p:spPr>
          <a:xfrm>
            <a:off x="5363369" y="1437616"/>
            <a:ext cx="1171174" cy="206163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3" name="Rectángulo: esquinas redondeadas 2">
            <a:extLst>
              <a:ext uri="{FF2B5EF4-FFF2-40B4-BE49-F238E27FC236}">
                <a16:creationId xmlns:a16="http://schemas.microsoft.com/office/drawing/2014/main" id="{C3E695E8-12DF-49F2-B611-5EA7D17654C5}"/>
              </a:ext>
            </a:extLst>
          </p:cNvPr>
          <p:cNvSpPr/>
          <p:nvPr/>
        </p:nvSpPr>
        <p:spPr>
          <a:xfrm>
            <a:off x="2494756" y="4454049"/>
            <a:ext cx="1222374" cy="391001"/>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6" name="Rectángulo 5">
            <a:extLst>
              <a:ext uri="{FF2B5EF4-FFF2-40B4-BE49-F238E27FC236}">
                <a16:creationId xmlns:a16="http://schemas.microsoft.com/office/drawing/2014/main" id="{C4F0D2BB-EB67-406C-8C3C-6EAEFFD86AA9}"/>
              </a:ext>
            </a:extLst>
          </p:cNvPr>
          <p:cNvSpPr/>
          <p:nvPr/>
        </p:nvSpPr>
        <p:spPr>
          <a:xfrm>
            <a:off x="2090317" y="2862595"/>
            <a:ext cx="1626813" cy="12712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nvGrpSpPr>
          <p:cNvPr id="18" name="Grupo 17">
            <a:extLst>
              <a:ext uri="{FF2B5EF4-FFF2-40B4-BE49-F238E27FC236}">
                <a16:creationId xmlns:a16="http://schemas.microsoft.com/office/drawing/2014/main" id="{8F9437B8-588C-4F06-BE6B-915362A9C1BF}"/>
              </a:ext>
            </a:extLst>
          </p:cNvPr>
          <p:cNvGrpSpPr/>
          <p:nvPr/>
        </p:nvGrpSpPr>
        <p:grpSpPr>
          <a:xfrm>
            <a:off x="3712368" y="2590413"/>
            <a:ext cx="1653382" cy="1540262"/>
            <a:chOff x="3712368" y="2590413"/>
            <a:chExt cx="1653382" cy="1540262"/>
          </a:xfrm>
          <a:solidFill>
            <a:schemeClr val="accent1"/>
          </a:solidFill>
        </p:grpSpPr>
        <p:sp>
          <p:nvSpPr>
            <p:cNvPr id="9" name="Rectángulo 8">
              <a:extLst>
                <a:ext uri="{FF2B5EF4-FFF2-40B4-BE49-F238E27FC236}">
                  <a16:creationId xmlns:a16="http://schemas.microsoft.com/office/drawing/2014/main" id="{32400F1F-6E19-4B7D-AE96-AF7EB5A38DC3}"/>
                </a:ext>
              </a:extLst>
            </p:cNvPr>
            <p:cNvSpPr/>
            <p:nvPr/>
          </p:nvSpPr>
          <p:spPr>
            <a:xfrm>
              <a:off x="3714749" y="2590413"/>
              <a:ext cx="1651001" cy="120053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sp>
          <p:nvSpPr>
            <p:cNvPr id="17" name="Rectángulo 16">
              <a:extLst>
                <a:ext uri="{FF2B5EF4-FFF2-40B4-BE49-F238E27FC236}">
                  <a16:creationId xmlns:a16="http://schemas.microsoft.com/office/drawing/2014/main" id="{649E200A-A7C6-4885-84F5-804D580D98B5}"/>
                </a:ext>
              </a:extLst>
            </p:cNvPr>
            <p:cNvSpPr/>
            <p:nvPr/>
          </p:nvSpPr>
          <p:spPr>
            <a:xfrm>
              <a:off x="3712368" y="3790952"/>
              <a:ext cx="457992" cy="33972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AR"/>
            </a:p>
          </p:txBody>
        </p:sp>
      </p:grpSp>
    </p:spTree>
    <p:custDataLst>
      <p:tags r:id="rId1"/>
    </p:custDataLst>
    <p:extLst>
      <p:ext uri="{BB962C8B-B14F-4D97-AF65-F5344CB8AC3E}">
        <p14:creationId xmlns:p14="http://schemas.microsoft.com/office/powerpoint/2010/main" val="3867285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6"/>
                                        </p:tgtEl>
                                      </p:cBhvr>
                                    </p:animEffect>
                                    <p:set>
                                      <p:cBhvr>
                                        <p:cTn id="12" dur="1" fill="hold">
                                          <p:stCondLst>
                                            <p:cond delay="499"/>
                                          </p:stCondLst>
                                        </p:cTn>
                                        <p:tgtEl>
                                          <p:spTgt spid="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7"/>
                                        </p:tgtEl>
                                      </p:cBhvr>
                                    </p:animEffect>
                                    <p:set>
                                      <p:cBhvr>
                                        <p:cTn id="17" dur="1" fill="hold">
                                          <p:stCondLst>
                                            <p:cond delay="4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3"/>
                                        </p:tgtEl>
                                      </p:cBhvr>
                                    </p:animEffect>
                                    <p:set>
                                      <p:cBhvr>
                                        <p:cTn id="27" dur="1" fill="hold">
                                          <p:stCondLst>
                                            <p:cond delay="499"/>
                                          </p:stCondLst>
                                        </p:cTn>
                                        <p:tgtEl>
                                          <p:spTgt spid="1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1"/>
                                        </p:tgtEl>
                                      </p:cBhvr>
                                    </p:animEffect>
                                    <p:set>
                                      <p:cBhvr>
                                        <p:cTn id="32" dur="1" fill="hold">
                                          <p:stCondLst>
                                            <p:cond delay="499"/>
                                          </p:stCondLst>
                                        </p:cTn>
                                        <p:tgtEl>
                                          <p:spTgt spid="11"/>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grpId="0" nodeType="clickEffect">
                                  <p:stCondLst>
                                    <p:cond delay="0"/>
                                  </p:stCondLst>
                                  <p:childTnLst>
                                    <p:animEffect transition="out" filter="fade">
                                      <p:cBhvr>
                                        <p:cTn id="41" dur="500"/>
                                        <p:tgtEl>
                                          <p:spTgt spid="3"/>
                                        </p:tgtEl>
                                      </p:cBhvr>
                                    </p:animEffect>
                                    <p:set>
                                      <p:cBhvr>
                                        <p:cTn id="42" dur="1" fill="hold">
                                          <p:stCondLst>
                                            <p:cond delay="499"/>
                                          </p:stCondLst>
                                        </p:cTn>
                                        <p:tgtEl>
                                          <p:spTgt spid="3"/>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4" presetClass="exit" presetSubtype="10" fill="hold" grpId="0" nodeType="clickEffect">
                                  <p:stCondLst>
                                    <p:cond delay="0"/>
                                  </p:stCondLst>
                                  <p:childTnLst>
                                    <p:animEffect transition="out" filter="randombar(horizontal)">
                                      <p:cBhvr>
                                        <p:cTn id="46" dur="500"/>
                                        <p:tgtEl>
                                          <p:spTgt spid="15"/>
                                        </p:tgtEl>
                                      </p:cBhvr>
                                    </p:animEffect>
                                    <p:set>
                                      <p:cBhvr>
                                        <p:cTn id="47"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1" grpId="0" animBg="1"/>
      <p:bldP spid="13" grpId="0" animBg="1"/>
      <p:bldP spid="14" grpId="0" animBg="1"/>
      <p:bldP spid="15" grpId="0" animBg="1"/>
      <p:bldP spid="3"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CED12568-E18E-4E5E-BEF3-5415BF98ACAD}"/>
              </a:ext>
            </a:extLst>
          </p:cNvPr>
          <p:cNvSpPr>
            <a:spLocks noGrp="1"/>
          </p:cNvSpPr>
          <p:nvPr>
            <p:ph type="title"/>
          </p:nvPr>
        </p:nvSpPr>
        <p:spPr>
          <a:xfrm>
            <a:off x="515566" y="2798405"/>
            <a:ext cx="8229600" cy="1143000"/>
          </a:xfrm>
        </p:spPr>
        <p:txBody>
          <a:bodyPr>
            <a:normAutofit fontScale="90000"/>
          </a:bodyPr>
          <a:lstStyle/>
          <a:p>
            <a:r>
              <a:rPr lang="es-AR" noProof="0" dirty="0">
                <a:solidFill>
                  <a:srgbClr val="B20637"/>
                </a:solidFill>
                <a:effectLst>
                  <a:outerShdw blurRad="38100" dist="38100" dir="2700000" algn="tl">
                    <a:srgbClr val="000000">
                      <a:alpha val="43137"/>
                    </a:srgbClr>
                  </a:outerShdw>
                </a:effectLst>
              </a:rPr>
              <a:t>Conocer el Hardware</a:t>
            </a:r>
            <a:br>
              <a:rPr lang="es-AR" noProof="0" dirty="0">
                <a:solidFill>
                  <a:srgbClr val="B20637"/>
                </a:solidFill>
                <a:effectLst>
                  <a:outerShdw blurRad="38100" dist="38100" dir="2700000" algn="tl">
                    <a:srgbClr val="000000">
                      <a:alpha val="43137"/>
                    </a:srgbClr>
                  </a:outerShdw>
                </a:effectLst>
              </a:rPr>
            </a:br>
            <a:r>
              <a:rPr lang="es-AR" noProof="0" dirty="0">
                <a:solidFill>
                  <a:srgbClr val="B20637"/>
                </a:solidFill>
                <a:effectLst>
                  <a:outerShdw blurRad="38100" dist="38100" dir="2700000" algn="tl">
                    <a:srgbClr val="000000">
                      <a:alpha val="43137"/>
                    </a:srgbClr>
                  </a:outerShdw>
                </a:effectLst>
              </a:rPr>
              <a:t>Sensores internos:</a:t>
            </a:r>
          </a:p>
        </p:txBody>
      </p:sp>
    </p:spTree>
    <p:custDataLst>
      <p:tags r:id="rId1"/>
    </p:custDataLst>
    <p:extLst>
      <p:ext uri="{BB962C8B-B14F-4D97-AF65-F5344CB8AC3E}">
        <p14:creationId xmlns:p14="http://schemas.microsoft.com/office/powerpoint/2010/main" val="36136319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pic>
        <p:nvPicPr>
          <p:cNvPr id="2"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12972" y="1547956"/>
            <a:ext cx="4274226" cy="4145111"/>
          </a:xfrm>
          <a:prstGeom prst="rect">
            <a:avLst/>
          </a:prstGeom>
          <a:noFill/>
          <a:extLst>
            <a:ext uri="{909E8E84-426E-40DD-AFC4-6F175D3DCCD1}">
              <a14:hiddenFill xmlns:a14="http://schemas.microsoft.com/office/drawing/2010/main">
                <a:solidFill>
                  <a:srgbClr val="FFFFFF"/>
                </a:solidFill>
              </a14:hiddenFill>
            </a:ext>
          </a:extLst>
        </p:spPr>
      </p:pic>
      <p:sp>
        <p:nvSpPr>
          <p:cNvPr id="7" name="אליפסה 6"/>
          <p:cNvSpPr/>
          <p:nvPr/>
        </p:nvSpPr>
        <p:spPr bwMode="auto">
          <a:xfrm rot="855394">
            <a:off x="3306908" y="4356780"/>
            <a:ext cx="799821" cy="46118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Tree>
    <p:custDataLst>
      <p:tags r:id="rId1"/>
    </p:custDataLst>
    <p:extLst>
      <p:ext uri="{BB962C8B-B14F-4D97-AF65-F5344CB8AC3E}">
        <p14:creationId xmlns:p14="http://schemas.microsoft.com/office/powerpoint/2010/main" val="356540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4A2D96F7-8403-4E81-ABA3-A03EC4CEAC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7424" y="3255099"/>
            <a:ext cx="4295046" cy="2124726"/>
          </a:xfrm>
          <a:prstGeom prst="rect">
            <a:avLst/>
          </a:prstGeom>
        </p:spPr>
      </p:pic>
      <p:cxnSp>
        <p:nvCxnSpPr>
          <p:cNvPr id="8" name="מחבר חץ ישר 7"/>
          <p:cNvCxnSpPr/>
          <p:nvPr/>
        </p:nvCxnSpPr>
        <p:spPr bwMode="auto">
          <a:xfrm flipH="1">
            <a:off x="3929533" y="4576119"/>
            <a:ext cx="3286656"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מחבר חץ ישר 8"/>
          <p:cNvCxnSpPr/>
          <p:nvPr/>
        </p:nvCxnSpPr>
        <p:spPr bwMode="auto">
          <a:xfrm flipH="1">
            <a:off x="4930835" y="5190691"/>
            <a:ext cx="2285354" cy="0"/>
          </a:xfrm>
          <a:prstGeom prst="straightConnector1">
            <a:avLst/>
          </a:prstGeom>
          <a:solidFill>
            <a:schemeClr val="accent1"/>
          </a:solidFill>
          <a:ln w="285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 name="Picture 2" descr="C:\Users\Jen\Dropbox\Work\GS\Images\Labdisc-blue.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95803" y="1289552"/>
            <a:ext cx="2271217" cy="2202608"/>
          </a:xfrm>
          <a:prstGeom prst="rect">
            <a:avLst/>
          </a:prstGeom>
          <a:noFill/>
          <a:extLst>
            <a:ext uri="{909E8E84-426E-40DD-AFC4-6F175D3DCCD1}">
              <a14:hiddenFill xmlns:a14="http://schemas.microsoft.com/office/drawing/2010/main">
                <a:solidFill>
                  <a:srgbClr val="FFFFFF"/>
                </a:solidFill>
              </a14:hiddenFill>
            </a:ext>
          </a:extLst>
        </p:spPr>
      </p:pic>
      <p:sp>
        <p:nvSpPr>
          <p:cNvPr id="11" name="Title 1">
            <a:extLst>
              <a:ext uri="{FF2B5EF4-FFF2-40B4-BE49-F238E27FC236}">
                <a16:creationId xmlns:a16="http://schemas.microsoft.com/office/drawing/2014/main" id="{DBB71957-BE9D-4753-B96E-07B5AB9BCFE6}"/>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spTree>
    <p:custDataLst>
      <p:tags r:id="rId1"/>
    </p:custDataLst>
    <p:extLst>
      <p:ext uri="{BB962C8B-B14F-4D97-AF65-F5344CB8AC3E}">
        <p14:creationId xmlns:p14="http://schemas.microsoft.com/office/powerpoint/2010/main" val="681533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20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5899AF14-8FC3-426A-9076-98CAC5351067}"/>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pic>
        <p:nvPicPr>
          <p:cNvPr id="14" name="Picture 2" descr="C:\Users\Jen\Dropbox\Work\GS\Images\Labdisc-blu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3617" y="1550115"/>
            <a:ext cx="3708499" cy="359647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upo 7">
            <a:extLst>
              <a:ext uri="{FF2B5EF4-FFF2-40B4-BE49-F238E27FC236}">
                <a16:creationId xmlns:a16="http://schemas.microsoft.com/office/drawing/2014/main" id="{AA177245-47CC-46F4-94C8-2CBC65CD6D2F}"/>
              </a:ext>
            </a:extLst>
          </p:cNvPr>
          <p:cNvGrpSpPr/>
          <p:nvPr/>
        </p:nvGrpSpPr>
        <p:grpSpPr>
          <a:xfrm>
            <a:off x="365145" y="1652424"/>
            <a:ext cx="2858155" cy="1444231"/>
            <a:chOff x="365145" y="1371069"/>
            <a:chExt cx="2858155" cy="1444231"/>
          </a:xfrm>
        </p:grpSpPr>
        <p:sp>
          <p:nvSpPr>
            <p:cNvPr id="3" name="מלבן 2"/>
            <p:cNvSpPr/>
            <p:nvPr/>
          </p:nvSpPr>
          <p:spPr>
            <a:xfrm>
              <a:off x="365145" y="2415190"/>
              <a:ext cx="2858155" cy="400110"/>
            </a:xfrm>
            <a:prstGeom prst="rect">
              <a:avLst/>
            </a:prstGeom>
          </p:spPr>
          <p:txBody>
            <a:bodyPr wrap="none">
              <a:spAutoFit/>
            </a:bodyPr>
            <a:lstStyle/>
            <a:p>
              <a:pPr algn="r"/>
              <a:r>
                <a:rPr lang="en-US" altLang="en-US" sz="2000" b="0" i="0" dirty="0" err="1"/>
                <a:t>Intensidad</a:t>
              </a:r>
              <a:r>
                <a:rPr lang="en-US" altLang="en-US" sz="2000" b="0" i="0" dirty="0"/>
                <a:t> </a:t>
              </a:r>
              <a:r>
                <a:rPr lang="en-US" altLang="en-US" sz="2000" b="0" i="0" dirty="0" err="1"/>
                <a:t>Luminosa</a:t>
              </a:r>
              <a:r>
                <a:rPr lang="en-US" altLang="en-US" sz="2000" b="0" i="0" dirty="0"/>
                <a:t> (lux)</a:t>
              </a:r>
              <a:endParaRPr lang="en-US" sz="2000" dirty="0"/>
            </a:p>
          </p:txBody>
        </p:sp>
        <p:pic>
          <p:nvPicPr>
            <p:cNvPr id="12" name="Picture 14"/>
            <p:cNvPicPr>
              <a:picLocks noChangeAspect="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11620" y="1371069"/>
              <a:ext cx="932402" cy="919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9" name="Grupo 8">
            <a:extLst>
              <a:ext uri="{FF2B5EF4-FFF2-40B4-BE49-F238E27FC236}">
                <a16:creationId xmlns:a16="http://schemas.microsoft.com/office/drawing/2014/main" id="{D7A9CBAF-950A-45ED-8548-D1BBF212BA3D}"/>
              </a:ext>
            </a:extLst>
          </p:cNvPr>
          <p:cNvGrpSpPr/>
          <p:nvPr/>
        </p:nvGrpSpPr>
        <p:grpSpPr>
          <a:xfrm>
            <a:off x="6558671" y="3161194"/>
            <a:ext cx="2107028" cy="1390439"/>
            <a:chOff x="6558671" y="2879839"/>
            <a:chExt cx="2107028" cy="1390439"/>
          </a:xfrm>
        </p:grpSpPr>
        <p:sp>
          <p:nvSpPr>
            <p:cNvPr id="2" name="מלבן 1"/>
            <p:cNvSpPr/>
            <p:nvPr/>
          </p:nvSpPr>
          <p:spPr>
            <a:xfrm>
              <a:off x="6558671" y="3870168"/>
              <a:ext cx="2107028" cy="400110"/>
            </a:xfrm>
            <a:prstGeom prst="rect">
              <a:avLst/>
            </a:prstGeom>
          </p:spPr>
          <p:txBody>
            <a:bodyPr wrap="square">
              <a:spAutoFit/>
            </a:bodyPr>
            <a:lstStyle/>
            <a:p>
              <a:r>
                <a:rPr lang="en-US" sz="2000" dirty="0" err="1"/>
                <a:t>Nivel</a:t>
              </a:r>
              <a:r>
                <a:rPr lang="en-US" sz="2000" dirty="0"/>
                <a:t> </a:t>
              </a:r>
              <a:r>
                <a:rPr lang="en-US" sz="2000" dirty="0" err="1"/>
                <a:t>Sonoro</a:t>
              </a:r>
              <a:r>
                <a:rPr lang="en-US" sz="2000" b="0" i="0" dirty="0"/>
                <a:t> (d</a:t>
              </a:r>
              <a:r>
                <a:rPr lang="en-US" sz="2000" b="0" i="0" dirty="0">
                  <a:latin typeface="Times New Roman"/>
                  <a:cs typeface="Times New Roman"/>
                </a:rPr>
                <a:t>B)</a:t>
              </a:r>
              <a:endParaRPr lang="en-US" sz="2000" dirty="0"/>
            </a:p>
          </p:txBody>
        </p:sp>
        <p:pic>
          <p:nvPicPr>
            <p:cNvPr id="13" name="Picture 1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45660" y="2879839"/>
              <a:ext cx="658483" cy="813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אליפסה 14"/>
          <p:cNvSpPr/>
          <p:nvPr/>
        </p:nvSpPr>
        <p:spPr bwMode="auto">
          <a:xfrm>
            <a:off x="4633546" y="1892665"/>
            <a:ext cx="453175" cy="43871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25" name="אליפסה 24"/>
          <p:cNvSpPr/>
          <p:nvPr/>
        </p:nvSpPr>
        <p:spPr bwMode="auto">
          <a:xfrm>
            <a:off x="5696142" y="3348351"/>
            <a:ext cx="453175" cy="438713"/>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Tree>
    <p:custDataLst>
      <p:tags r:id="rId1"/>
    </p:custDataLst>
    <p:extLst>
      <p:ext uri="{BB962C8B-B14F-4D97-AF65-F5344CB8AC3E}">
        <p14:creationId xmlns:p14="http://schemas.microsoft.com/office/powerpoint/2010/main" val="113618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childTnLst>
                          </p:cTn>
                        </p:par>
                        <p:par>
                          <p:cTn id="16" fill="hold">
                            <p:stCondLst>
                              <p:cond delay="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Jen\Dropbox\Work\GS\Images\Labdisc models\20150402 11.34.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43259" y="1761048"/>
            <a:ext cx="3068386" cy="230129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8" name="אליפסה 7"/>
          <p:cNvSpPr/>
          <p:nvPr/>
        </p:nvSpPr>
        <p:spPr bwMode="auto">
          <a:xfrm>
            <a:off x="2486806" y="3078951"/>
            <a:ext cx="359155" cy="350373"/>
          </a:xfrm>
          <a:prstGeom prst="ellipse">
            <a:avLst/>
          </a:prstGeom>
          <a:no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9" name="אליפסה 8"/>
          <p:cNvSpPr/>
          <p:nvPr/>
        </p:nvSpPr>
        <p:spPr bwMode="auto">
          <a:xfrm>
            <a:off x="2415520" y="2494636"/>
            <a:ext cx="467163" cy="226127"/>
          </a:xfrm>
          <a:prstGeom prst="ellipse">
            <a:avLst/>
          </a:prstGeom>
          <a:noFill/>
          <a:ln w="38100"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cxnSp>
        <p:nvCxnSpPr>
          <p:cNvPr id="10" name="מחבר חץ ישר 9"/>
          <p:cNvCxnSpPr/>
          <p:nvPr/>
        </p:nvCxnSpPr>
        <p:spPr bwMode="auto">
          <a:xfrm>
            <a:off x="2663499" y="2782766"/>
            <a:ext cx="13953" cy="296185"/>
          </a:xfrm>
          <a:prstGeom prst="straightConnector1">
            <a:avLst/>
          </a:prstGeom>
          <a:solidFill>
            <a:schemeClr val="accent1"/>
          </a:solidFill>
          <a:ln w="28575" cap="flat" cmpd="sng" algn="ctr">
            <a:solidFill>
              <a:schemeClr val="accent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2051" name="Picture 3" descr="C:\Users\Jen\Dropbox\Work\GS\Images\Labdisc models\20150402 11.35.2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83906" y="1761048"/>
            <a:ext cx="3229727" cy="2422295"/>
          </a:xfrm>
          <a:prstGeom prst="rect">
            <a:avLst/>
          </a:prstGeom>
          <a:noFill/>
          <a:ln>
            <a:solidFill>
              <a:srgbClr val="FF0000"/>
            </a:solidFill>
          </a:ln>
          <a:extLst>
            <a:ext uri="{909E8E84-426E-40DD-AFC4-6F175D3DCCD1}">
              <a14:hiddenFill xmlns:a14="http://schemas.microsoft.com/office/drawing/2010/main">
                <a:solidFill>
                  <a:srgbClr val="FFFFFF"/>
                </a:solidFill>
              </a14:hiddenFill>
            </a:ext>
          </a:extLst>
        </p:spPr>
      </p:pic>
      <p:sp>
        <p:nvSpPr>
          <p:cNvPr id="14" name="אליפסה 13"/>
          <p:cNvSpPr/>
          <p:nvPr/>
        </p:nvSpPr>
        <p:spPr bwMode="auto">
          <a:xfrm>
            <a:off x="6826213" y="3341478"/>
            <a:ext cx="583611" cy="533038"/>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sp>
        <p:nvSpPr>
          <p:cNvPr id="15" name="אליפסה 14"/>
          <p:cNvSpPr/>
          <p:nvPr/>
        </p:nvSpPr>
        <p:spPr bwMode="auto">
          <a:xfrm>
            <a:off x="6766025" y="2501256"/>
            <a:ext cx="773002" cy="318752"/>
          </a:xfrm>
          <a:prstGeom prst="ellipse">
            <a:avLst/>
          </a:prstGeom>
          <a:noFill/>
          <a:ln w="38100"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s-AR" sz="2400" b="1" i="1" u="none" strike="noStrike" cap="none" normalizeH="0" baseline="0" dirty="0">
              <a:ln>
                <a:noFill/>
              </a:ln>
              <a:solidFill>
                <a:schemeClr val="tx1"/>
              </a:solidFill>
              <a:effectLst/>
              <a:latin typeface="חרמון" charset="0"/>
              <a:ea typeface="חרמון" charset="0"/>
              <a:cs typeface="חרמון" charset="0"/>
            </a:endParaRPr>
          </a:p>
        </p:txBody>
      </p:sp>
      <p:cxnSp>
        <p:nvCxnSpPr>
          <p:cNvPr id="16" name="מחבר חץ ישר 15"/>
          <p:cNvCxnSpPr/>
          <p:nvPr/>
        </p:nvCxnSpPr>
        <p:spPr bwMode="auto">
          <a:xfrm>
            <a:off x="7137090" y="2820009"/>
            <a:ext cx="7717" cy="509824"/>
          </a:xfrm>
          <a:prstGeom prst="straightConnector1">
            <a:avLst/>
          </a:prstGeom>
          <a:solidFill>
            <a:schemeClr val="accent1"/>
          </a:solidFill>
          <a:ln w="28575" cap="flat" cmpd="sng" algn="ctr">
            <a:solidFill>
              <a:srgbClr val="FF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8" name="Title 1">
            <a:extLst>
              <a:ext uri="{FF2B5EF4-FFF2-40B4-BE49-F238E27FC236}">
                <a16:creationId xmlns:a16="http://schemas.microsoft.com/office/drawing/2014/main" id="{86B562AF-6A2F-4462-BC2E-D6B5AEC99C9D}"/>
              </a:ext>
            </a:extLst>
          </p:cNvPr>
          <p:cNvSpPr txBox="1">
            <a:spLocks/>
          </p:cNvSpPr>
          <p:nvPr/>
        </p:nvSpPr>
        <p:spPr bwMode="auto">
          <a:xfrm>
            <a:off x="775086" y="0"/>
            <a:ext cx="8368914" cy="1268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a:defRPr lang="en-US"/>
            </a:defPPr>
            <a:lvl1pPr eaLnBrk="0" hangingPunct="0">
              <a:defRPr sz="2800" i="0">
                <a:solidFill>
                  <a:srgbClr val="043570"/>
                </a:solidFill>
                <a:latin typeface="+mj-lt"/>
                <a:ea typeface="+mj-ea"/>
                <a:cs typeface="+mj-cs"/>
              </a:defRPr>
            </a:lvl1pPr>
            <a:lvl2pPr eaLnBrk="0" hangingPunct="0">
              <a:defRPr sz="2800">
                <a:solidFill>
                  <a:srgbClr val="007078"/>
                </a:solidFill>
              </a:defRPr>
            </a:lvl2pPr>
            <a:lvl3pPr eaLnBrk="0" hangingPunct="0">
              <a:defRPr sz="2800">
                <a:solidFill>
                  <a:srgbClr val="007078"/>
                </a:solidFill>
              </a:defRPr>
            </a:lvl3pPr>
            <a:lvl4pPr eaLnBrk="0" hangingPunct="0">
              <a:defRPr sz="2800">
                <a:solidFill>
                  <a:srgbClr val="007078"/>
                </a:solidFill>
              </a:defRPr>
            </a:lvl4pPr>
            <a:lvl5pPr eaLnBrk="0" hangingPunct="0">
              <a:defRPr sz="2800">
                <a:solidFill>
                  <a:srgbClr val="007078"/>
                </a:solidFill>
              </a:defRPr>
            </a:lvl5pPr>
            <a:lvl6pPr marL="457200" fontAlgn="base">
              <a:spcBef>
                <a:spcPct val="0"/>
              </a:spcBef>
              <a:spcAft>
                <a:spcPct val="0"/>
              </a:spcAft>
              <a:defRPr sz="2800">
                <a:solidFill>
                  <a:srgbClr val="007078"/>
                </a:solidFill>
              </a:defRPr>
            </a:lvl6pPr>
            <a:lvl7pPr marL="914400" fontAlgn="base">
              <a:spcBef>
                <a:spcPct val="0"/>
              </a:spcBef>
              <a:spcAft>
                <a:spcPct val="0"/>
              </a:spcAft>
              <a:defRPr sz="2800">
                <a:solidFill>
                  <a:srgbClr val="007078"/>
                </a:solidFill>
              </a:defRPr>
            </a:lvl7pPr>
            <a:lvl8pPr marL="1371600" fontAlgn="base">
              <a:spcBef>
                <a:spcPct val="0"/>
              </a:spcBef>
              <a:spcAft>
                <a:spcPct val="0"/>
              </a:spcAft>
              <a:defRPr sz="2800">
                <a:solidFill>
                  <a:srgbClr val="007078"/>
                </a:solidFill>
              </a:defRPr>
            </a:lvl8pPr>
            <a:lvl9pPr marL="1828800" fontAlgn="base">
              <a:spcBef>
                <a:spcPct val="0"/>
              </a:spcBef>
              <a:spcAft>
                <a:spcPct val="0"/>
              </a:spcAft>
              <a:defRPr sz="2800">
                <a:solidFill>
                  <a:srgbClr val="007078"/>
                </a:solidFill>
              </a:defRPr>
            </a:lvl9pPr>
          </a:lstStyle>
          <a:p>
            <a:r>
              <a:rPr lang="es-AR" dirty="0">
                <a:solidFill>
                  <a:srgbClr val="048AB4"/>
                </a:solidFill>
                <a:effectLst>
                  <a:outerShdw blurRad="38100" dist="38100" dir="2700000" algn="tl">
                    <a:srgbClr val="000000">
                      <a:alpha val="43137"/>
                    </a:srgbClr>
                  </a:outerShdw>
                </a:effectLst>
              </a:rPr>
              <a:t>Primera actividad</a:t>
            </a:r>
          </a:p>
        </p:txBody>
      </p:sp>
      <p:grpSp>
        <p:nvGrpSpPr>
          <p:cNvPr id="7" name="Grupo 6">
            <a:extLst>
              <a:ext uri="{FF2B5EF4-FFF2-40B4-BE49-F238E27FC236}">
                <a16:creationId xmlns:a16="http://schemas.microsoft.com/office/drawing/2014/main" id="{0CAE8A54-4D8B-43B8-8491-4AF41117A7E9}"/>
              </a:ext>
            </a:extLst>
          </p:cNvPr>
          <p:cNvGrpSpPr/>
          <p:nvPr/>
        </p:nvGrpSpPr>
        <p:grpSpPr>
          <a:xfrm>
            <a:off x="550636" y="4381982"/>
            <a:ext cx="4013711" cy="1168456"/>
            <a:chOff x="550636" y="4381982"/>
            <a:chExt cx="4013711" cy="1168456"/>
          </a:xfrm>
        </p:grpSpPr>
        <p:pic>
          <p:nvPicPr>
            <p:cNvPr id="12" name="Picture 1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0636" y="4381982"/>
              <a:ext cx="1185245" cy="1168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מלבן 2">
              <a:extLst>
                <a:ext uri="{FF2B5EF4-FFF2-40B4-BE49-F238E27FC236}">
                  <a16:creationId xmlns:a16="http://schemas.microsoft.com/office/drawing/2014/main" id="{B36E27F9-2BF0-4198-B1C6-40588FB779C4}"/>
                </a:ext>
              </a:extLst>
            </p:cNvPr>
            <p:cNvSpPr/>
            <p:nvPr/>
          </p:nvSpPr>
          <p:spPr>
            <a:xfrm>
              <a:off x="1706192" y="4681161"/>
              <a:ext cx="2858155" cy="400110"/>
            </a:xfrm>
            <a:prstGeom prst="rect">
              <a:avLst/>
            </a:prstGeom>
          </p:spPr>
          <p:txBody>
            <a:bodyPr wrap="none">
              <a:spAutoFit/>
            </a:bodyPr>
            <a:lstStyle/>
            <a:p>
              <a:pPr algn="r"/>
              <a:r>
                <a:rPr lang="en-US" altLang="en-US" sz="2000" b="0" i="0" dirty="0" err="1"/>
                <a:t>Intensidad</a:t>
              </a:r>
              <a:r>
                <a:rPr lang="en-US" altLang="en-US" sz="2000" b="0" i="0" dirty="0"/>
                <a:t> </a:t>
              </a:r>
              <a:r>
                <a:rPr lang="en-US" altLang="en-US" sz="2000" b="0" i="0" dirty="0" err="1"/>
                <a:t>Luminosa</a:t>
              </a:r>
              <a:r>
                <a:rPr lang="en-US" altLang="en-US" sz="2000" b="0" i="0" dirty="0"/>
                <a:t> (lux)</a:t>
              </a:r>
              <a:endParaRPr lang="en-US" sz="2000" dirty="0"/>
            </a:p>
          </p:txBody>
        </p:sp>
      </p:grpSp>
      <p:grpSp>
        <p:nvGrpSpPr>
          <p:cNvPr id="11" name="Grupo 10">
            <a:extLst>
              <a:ext uri="{FF2B5EF4-FFF2-40B4-BE49-F238E27FC236}">
                <a16:creationId xmlns:a16="http://schemas.microsoft.com/office/drawing/2014/main" id="{7699AF1B-C5CC-4EE8-944E-5EF9F10B6749}"/>
              </a:ext>
            </a:extLst>
          </p:cNvPr>
          <p:cNvGrpSpPr/>
          <p:nvPr/>
        </p:nvGrpSpPr>
        <p:grpSpPr>
          <a:xfrm>
            <a:off x="5483906" y="4516940"/>
            <a:ext cx="3223892" cy="1033498"/>
            <a:chOff x="5362658" y="4516940"/>
            <a:chExt cx="3223892" cy="1033498"/>
          </a:xfrm>
        </p:grpSpPr>
        <p:pic>
          <p:nvPicPr>
            <p:cNvPr id="13" name="Picture 13"/>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2658" y="4516940"/>
              <a:ext cx="837047" cy="1033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מלבן 1">
              <a:extLst>
                <a:ext uri="{FF2B5EF4-FFF2-40B4-BE49-F238E27FC236}">
                  <a16:creationId xmlns:a16="http://schemas.microsoft.com/office/drawing/2014/main" id="{21A4315E-E655-46F6-AFEB-6AECDDC822F7}"/>
                </a:ext>
              </a:extLst>
            </p:cNvPr>
            <p:cNvSpPr/>
            <p:nvPr/>
          </p:nvSpPr>
          <p:spPr>
            <a:xfrm>
              <a:off x="6233098" y="4766155"/>
              <a:ext cx="2353452" cy="400110"/>
            </a:xfrm>
            <a:prstGeom prst="rect">
              <a:avLst/>
            </a:prstGeom>
          </p:spPr>
          <p:txBody>
            <a:bodyPr wrap="square">
              <a:spAutoFit/>
            </a:bodyPr>
            <a:lstStyle/>
            <a:p>
              <a:r>
                <a:rPr lang="en-US" sz="2000" dirty="0" err="1"/>
                <a:t>Nivel</a:t>
              </a:r>
              <a:r>
                <a:rPr lang="en-US" sz="2000" dirty="0"/>
                <a:t> </a:t>
              </a:r>
              <a:r>
                <a:rPr lang="en-US" sz="2000" dirty="0" err="1"/>
                <a:t>Sonoro</a:t>
              </a:r>
              <a:r>
                <a:rPr lang="en-US" sz="2000" b="0" i="0" dirty="0"/>
                <a:t> (d</a:t>
              </a:r>
              <a:r>
                <a:rPr lang="en-US" sz="2000" b="0" i="0" dirty="0">
                  <a:latin typeface="Times New Roman"/>
                  <a:cs typeface="Times New Roman"/>
                </a:rPr>
                <a:t>B)</a:t>
              </a:r>
              <a:endParaRPr lang="en-US" sz="2000" dirty="0"/>
            </a:p>
          </p:txBody>
        </p:sp>
      </p:grpSp>
    </p:spTree>
    <p:custDataLst>
      <p:tags r:id="rId1"/>
    </p:custDataLst>
    <p:extLst>
      <p:ext uri="{BB962C8B-B14F-4D97-AF65-F5344CB8AC3E}">
        <p14:creationId xmlns:p14="http://schemas.microsoft.com/office/powerpoint/2010/main" val="28038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0"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500"/>
                                        <p:tgtEl>
                                          <p:spTgt spid="16"/>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fade">
                                      <p:cBhvr>
                                        <p:cTn id="30" dur="500"/>
                                        <p:tgtEl>
                                          <p:spTgt spid="14"/>
                                        </p:tgtEl>
                                      </p:cBhvr>
                                    </p:animEffect>
                                  </p:childTnLst>
                                </p:cTn>
                              </p:par>
                            </p:childTnLst>
                          </p:cTn>
                        </p:par>
                        <p:par>
                          <p:cTn id="31" fill="hold">
                            <p:stCondLst>
                              <p:cond delay="1000"/>
                            </p:stCondLst>
                            <p:childTnLst>
                              <p:par>
                                <p:cTn id="32" presetID="10" presetClass="entr" presetSubtype="0"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4" grpId="0" animBg="1"/>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5"/>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11.xml><?xml version="1.0" encoding="utf-8"?>
<p:tagLst xmlns:a="http://schemas.openxmlformats.org/drawingml/2006/main" xmlns:r="http://schemas.openxmlformats.org/officeDocument/2006/relationships" xmlns:p="http://schemas.openxmlformats.org/presentationml/2006/main">
  <p:tag name="TIMING" val="|1.5"/>
</p:tagLst>
</file>

<file path=ppt/tags/tag12.xml><?xml version="1.0" encoding="utf-8"?>
<p:tagLst xmlns:a="http://schemas.openxmlformats.org/drawingml/2006/main" xmlns:r="http://schemas.openxmlformats.org/officeDocument/2006/relationships" xmlns:p="http://schemas.openxmlformats.org/presentationml/2006/main">
  <p:tag name="TIMING" val="|1.5"/>
</p:tagLst>
</file>

<file path=ppt/tags/tag13.xml><?xml version="1.0" encoding="utf-8"?>
<p:tagLst xmlns:a="http://schemas.openxmlformats.org/drawingml/2006/main" xmlns:r="http://schemas.openxmlformats.org/officeDocument/2006/relationships" xmlns:p="http://schemas.openxmlformats.org/presentationml/2006/main">
  <p:tag name="TIMING" val="|1.5"/>
</p:tagLst>
</file>

<file path=ppt/tags/tag14.xml><?xml version="1.0" encoding="utf-8"?>
<p:tagLst xmlns:a="http://schemas.openxmlformats.org/drawingml/2006/main" xmlns:r="http://schemas.openxmlformats.org/officeDocument/2006/relationships" xmlns:p="http://schemas.openxmlformats.org/presentationml/2006/main">
  <p:tag name="TIMING" val="|1.5"/>
</p:tagLst>
</file>

<file path=ppt/tags/tag15.xml><?xml version="1.0" encoding="utf-8"?>
<p:tagLst xmlns:a="http://schemas.openxmlformats.org/drawingml/2006/main" xmlns:r="http://schemas.openxmlformats.org/officeDocument/2006/relationships" xmlns:p="http://schemas.openxmlformats.org/presentationml/2006/main">
  <p:tag name="TIMING" val="|1.5"/>
</p:tagLst>
</file>

<file path=ppt/tags/tag16.xml><?xml version="1.0" encoding="utf-8"?>
<p:tagLst xmlns:a="http://schemas.openxmlformats.org/drawingml/2006/main" xmlns:r="http://schemas.openxmlformats.org/officeDocument/2006/relationships" xmlns:p="http://schemas.openxmlformats.org/presentationml/2006/main">
  <p:tag name="TIMING" val="|1.5"/>
</p:tagLst>
</file>

<file path=ppt/tags/tag17.xml><?xml version="1.0" encoding="utf-8"?>
<p:tagLst xmlns:a="http://schemas.openxmlformats.org/drawingml/2006/main" xmlns:r="http://schemas.openxmlformats.org/officeDocument/2006/relationships" xmlns:p="http://schemas.openxmlformats.org/presentationml/2006/main">
  <p:tag name="TIMING" val="|1.5"/>
</p:tagLst>
</file>

<file path=ppt/tags/tag18.xml><?xml version="1.0" encoding="utf-8"?>
<p:tagLst xmlns:a="http://schemas.openxmlformats.org/drawingml/2006/main" xmlns:r="http://schemas.openxmlformats.org/officeDocument/2006/relationships" xmlns:p="http://schemas.openxmlformats.org/presentationml/2006/main">
  <p:tag name="TIMING" val="|1.5"/>
</p:tagLst>
</file>

<file path=ppt/tags/tag19.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20.xml><?xml version="1.0" encoding="utf-8"?>
<p:tagLst xmlns:a="http://schemas.openxmlformats.org/drawingml/2006/main" xmlns:r="http://schemas.openxmlformats.org/officeDocument/2006/relationships" xmlns:p="http://schemas.openxmlformats.org/presentationml/2006/main">
  <p:tag name="TIMING" val="|1.5"/>
</p:tagLst>
</file>

<file path=ppt/tags/tag21.xml><?xml version="1.0" encoding="utf-8"?>
<p:tagLst xmlns:a="http://schemas.openxmlformats.org/drawingml/2006/main" xmlns:r="http://schemas.openxmlformats.org/officeDocument/2006/relationships" xmlns:p="http://schemas.openxmlformats.org/presentationml/2006/main">
  <p:tag name="TIMING" val="|1.5"/>
</p:tagLst>
</file>

<file path=ppt/tags/tag22.xml><?xml version="1.0" encoding="utf-8"?>
<p:tagLst xmlns:a="http://schemas.openxmlformats.org/drawingml/2006/main" xmlns:r="http://schemas.openxmlformats.org/officeDocument/2006/relationships" xmlns:p="http://schemas.openxmlformats.org/presentationml/2006/main">
  <p:tag name="TIMING" val="|1.5"/>
</p:tagLst>
</file>

<file path=ppt/tags/tag23.xml><?xml version="1.0" encoding="utf-8"?>
<p:tagLst xmlns:a="http://schemas.openxmlformats.org/drawingml/2006/main" xmlns:r="http://schemas.openxmlformats.org/officeDocument/2006/relationships" xmlns:p="http://schemas.openxmlformats.org/presentationml/2006/main">
  <p:tag name="TIMING" val="|1.5"/>
</p:tagLst>
</file>

<file path=ppt/tags/tag24.xml><?xml version="1.0" encoding="utf-8"?>
<p:tagLst xmlns:a="http://schemas.openxmlformats.org/drawingml/2006/main" xmlns:r="http://schemas.openxmlformats.org/officeDocument/2006/relationships" xmlns:p="http://schemas.openxmlformats.org/presentationml/2006/main">
  <p:tag name="TIMING" val="|1.5"/>
</p:tagLst>
</file>

<file path=ppt/tags/tag25.xml><?xml version="1.0" encoding="utf-8"?>
<p:tagLst xmlns:a="http://schemas.openxmlformats.org/drawingml/2006/main" xmlns:r="http://schemas.openxmlformats.org/officeDocument/2006/relationships" xmlns:p="http://schemas.openxmlformats.org/presentationml/2006/main">
  <p:tag name="TIMING" val="|1.5"/>
</p:tagLst>
</file>

<file path=ppt/tags/tag26.xml><?xml version="1.0" encoding="utf-8"?>
<p:tagLst xmlns:a="http://schemas.openxmlformats.org/drawingml/2006/main" xmlns:r="http://schemas.openxmlformats.org/officeDocument/2006/relationships" xmlns:p="http://schemas.openxmlformats.org/presentationml/2006/main">
  <p:tag name="TIMING" val="|1.5"/>
</p:tagLst>
</file>

<file path=ppt/tags/tag27.xml><?xml version="1.0" encoding="utf-8"?>
<p:tagLst xmlns:a="http://schemas.openxmlformats.org/drawingml/2006/main" xmlns:r="http://schemas.openxmlformats.org/officeDocument/2006/relationships" xmlns:p="http://schemas.openxmlformats.org/presentationml/2006/main">
  <p:tag name="TIMING" val="|1.5"/>
</p:tagLst>
</file>

<file path=ppt/tags/tag28.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1.5"/>
</p:tagLst>
</file>

<file path=ppt/tags/tag4.xml><?xml version="1.0" encoding="utf-8"?>
<p:tagLst xmlns:a="http://schemas.openxmlformats.org/drawingml/2006/main" xmlns:r="http://schemas.openxmlformats.org/officeDocument/2006/relationships" xmlns:p="http://schemas.openxmlformats.org/presentationml/2006/main">
  <p:tag name="TIMING" val="|1.5"/>
</p:tagLst>
</file>

<file path=ppt/tags/tag5.xml><?xml version="1.0" encoding="utf-8"?>
<p:tagLst xmlns:a="http://schemas.openxmlformats.org/drawingml/2006/main" xmlns:r="http://schemas.openxmlformats.org/officeDocument/2006/relationships" xmlns:p="http://schemas.openxmlformats.org/presentationml/2006/main">
  <p:tag name="TIMING" val="|1.5"/>
</p:tagLst>
</file>

<file path=ppt/tags/tag6.xml><?xml version="1.0" encoding="utf-8"?>
<p:tagLst xmlns:a="http://schemas.openxmlformats.org/drawingml/2006/main" xmlns:r="http://schemas.openxmlformats.org/officeDocument/2006/relationships" xmlns:p="http://schemas.openxmlformats.org/presentationml/2006/main">
  <p:tag name="TIMING" val="|1.5"/>
</p:tagLst>
</file>

<file path=ppt/tags/tag7.xml><?xml version="1.0" encoding="utf-8"?>
<p:tagLst xmlns:a="http://schemas.openxmlformats.org/drawingml/2006/main" xmlns:r="http://schemas.openxmlformats.org/officeDocument/2006/relationships" xmlns:p="http://schemas.openxmlformats.org/presentationml/2006/main">
  <p:tag name="TIMING" val="|1.5"/>
</p:tagLst>
</file>

<file path=ppt/tags/tag8.xml><?xml version="1.0" encoding="utf-8"?>
<p:tagLst xmlns:a="http://schemas.openxmlformats.org/drawingml/2006/main" xmlns:r="http://schemas.openxmlformats.org/officeDocument/2006/relationships" xmlns:p="http://schemas.openxmlformats.org/presentationml/2006/main">
  <p:tag name="TIMING" val="|1.5"/>
</p:tagLst>
</file>

<file path=ppt/tags/tag9.xml><?xml version="1.0" encoding="utf-8"?>
<p:tagLst xmlns:a="http://schemas.openxmlformats.org/drawingml/2006/main" xmlns:r="http://schemas.openxmlformats.org/officeDocument/2006/relationships" xmlns:p="http://schemas.openxmlformats.org/presentationml/2006/main">
  <p:tag name="TIMING" val="|1.5"/>
</p:tagLst>
</file>

<file path=ppt/theme/theme1.xml><?xml version="1.0" encoding="utf-8"?>
<a:theme xmlns:a="http://schemas.openxmlformats.org/drawingml/2006/main" name="EscuelasDelFutu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scuelasDelFuturo" id="{453C6DD1-479D-4A37-8463-FC23B78D0FD3}" vid="{0557056C-3823-47B3-8461-051BF75E907D}"/>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1316</TotalTime>
  <Words>2164</Words>
  <Application>Microsoft Office PowerPoint</Application>
  <PresentationFormat>Presentación en pantalla (4:3)</PresentationFormat>
  <Paragraphs>321</Paragraphs>
  <Slides>35</Slides>
  <Notes>35</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Times New Roman</vt:lpstr>
      <vt:lpstr>חרמון</vt:lpstr>
      <vt:lpstr>EscuelasDelFuturo</vt:lpstr>
      <vt:lpstr>Labdisc GS</vt:lpstr>
      <vt:lpstr>Objetivos</vt:lpstr>
      <vt:lpstr>Conocer el Hardware ¿qué viene en la caja?</vt:lpstr>
      <vt:lpstr>Presentación de PowerPoint</vt:lpstr>
      <vt:lpstr>Conocer el Hardware Sensores internos: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Conocer el Hardware: Sensores Externos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Conocer el Hardware Conectores y Teclas de Control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Labdisc</dc:title>
  <dc:creator>Sergio SR</dc:creator>
  <cp:lastModifiedBy>sergio</cp:lastModifiedBy>
  <cp:revision>113</cp:revision>
  <dcterms:created xsi:type="dcterms:W3CDTF">2017-07-26T15:28:43Z</dcterms:created>
  <dcterms:modified xsi:type="dcterms:W3CDTF">2019-05-09T23:06:39Z</dcterms:modified>
</cp:coreProperties>
</file>